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462" r:id="rId3"/>
    <p:sldId id="464" r:id="rId4"/>
    <p:sldId id="257" r:id="rId5"/>
    <p:sldId id="261" r:id="rId6"/>
    <p:sldId id="262" r:id="rId7"/>
    <p:sldId id="264" r:id="rId8"/>
    <p:sldId id="265" r:id="rId9"/>
    <p:sldId id="266" r:id="rId10"/>
    <p:sldId id="267" r:id="rId11"/>
    <p:sldId id="268" r:id="rId12"/>
    <p:sldId id="466" r:id="rId13"/>
    <p:sldId id="263" r:id="rId14"/>
    <p:sldId id="270" r:id="rId15"/>
    <p:sldId id="447" r:id="rId16"/>
    <p:sldId id="448" r:id="rId17"/>
    <p:sldId id="449" r:id="rId18"/>
    <p:sldId id="450" r:id="rId19"/>
    <p:sldId id="461" r:id="rId20"/>
    <p:sldId id="451" r:id="rId21"/>
    <p:sldId id="452" r:id="rId22"/>
    <p:sldId id="453" r:id="rId23"/>
    <p:sldId id="455" r:id="rId24"/>
    <p:sldId id="454" r:id="rId25"/>
    <p:sldId id="456" r:id="rId26"/>
    <p:sldId id="465" r:id="rId27"/>
    <p:sldId id="467" r:id="rId28"/>
    <p:sldId id="457" r:id="rId29"/>
    <p:sldId id="459" r:id="rId30"/>
    <p:sldId id="458" r:id="rId31"/>
    <p:sldId id="468" r:id="rId32"/>
    <p:sldId id="460"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3475" autoAdjust="0"/>
  </p:normalViewPr>
  <p:slideViewPr>
    <p:cSldViewPr snapToGrid="0">
      <p:cViewPr varScale="1">
        <p:scale>
          <a:sx n="122" d="100"/>
          <a:sy n="122" d="100"/>
        </p:scale>
        <p:origin x="784"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CD660A-CFB9-45EC-A04C-F0D00EAA5C7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nl-NL"/>
        </a:p>
      </dgm:t>
    </dgm:pt>
    <dgm:pt modelId="{C2CF05EC-F553-4413-B83E-197912CCBA7F}">
      <dgm:prSet phldrT="[Tekst]"/>
      <dgm:spPr/>
      <dgm:t>
        <a:bodyPr/>
        <a:lstStyle/>
        <a:p>
          <a:r>
            <a:rPr lang="nl-NL" dirty="0"/>
            <a:t>Experimenteren</a:t>
          </a:r>
        </a:p>
      </dgm:t>
    </dgm:pt>
    <dgm:pt modelId="{9BAF382E-AA63-41D3-9B2C-D28955A68E6B}" type="parTrans" cxnId="{A47A4A8C-DCAF-4C97-9EA1-F1227095E6A9}">
      <dgm:prSet/>
      <dgm:spPr/>
      <dgm:t>
        <a:bodyPr/>
        <a:lstStyle/>
        <a:p>
          <a:endParaRPr lang="nl-NL"/>
        </a:p>
      </dgm:t>
    </dgm:pt>
    <dgm:pt modelId="{0B3DD5A0-8683-4B13-9669-B8757A8E27A1}" type="sibTrans" cxnId="{A47A4A8C-DCAF-4C97-9EA1-F1227095E6A9}">
      <dgm:prSet/>
      <dgm:spPr/>
      <dgm:t>
        <a:bodyPr/>
        <a:lstStyle/>
        <a:p>
          <a:endParaRPr lang="nl-NL"/>
        </a:p>
      </dgm:t>
    </dgm:pt>
    <dgm:pt modelId="{620A9C6B-354C-4D6B-9579-1D813E7E061E}">
      <dgm:prSet phldrT="[Tekst]"/>
      <dgm:spPr/>
      <dgm:t>
        <a:bodyPr/>
        <a:lstStyle/>
        <a:p>
          <a:r>
            <a:rPr lang="nl-NL" dirty="0"/>
            <a:t>Handelingsverlegenheid</a:t>
          </a:r>
        </a:p>
      </dgm:t>
    </dgm:pt>
    <dgm:pt modelId="{90EC0B54-469E-461D-8898-C85E608B4C55}" type="parTrans" cxnId="{3A8B60DE-F99D-41EE-AC5C-6AEFE2A596B2}">
      <dgm:prSet/>
      <dgm:spPr/>
      <dgm:t>
        <a:bodyPr/>
        <a:lstStyle/>
        <a:p>
          <a:endParaRPr lang="nl-NL"/>
        </a:p>
      </dgm:t>
    </dgm:pt>
    <dgm:pt modelId="{B08D543F-C258-49A6-93B8-EF647C0A253B}" type="sibTrans" cxnId="{3A8B60DE-F99D-41EE-AC5C-6AEFE2A596B2}">
      <dgm:prSet/>
      <dgm:spPr/>
      <dgm:t>
        <a:bodyPr/>
        <a:lstStyle/>
        <a:p>
          <a:endParaRPr lang="nl-NL"/>
        </a:p>
      </dgm:t>
    </dgm:pt>
    <dgm:pt modelId="{4DC23472-AB30-41A4-B27B-13F10A183A22}">
      <dgm:prSet phldrT="[Tekst]"/>
      <dgm:spPr/>
      <dgm:t>
        <a:bodyPr/>
        <a:lstStyle/>
        <a:p>
          <a:r>
            <a:rPr lang="nl-NL" dirty="0"/>
            <a:t>Onderlinge wisselwerking</a:t>
          </a:r>
        </a:p>
      </dgm:t>
    </dgm:pt>
    <dgm:pt modelId="{0482DDDD-1D0A-417F-8720-E3D0234209BA}" type="parTrans" cxnId="{62B2C294-7F22-41D6-88B6-A8F78D39E71F}">
      <dgm:prSet/>
      <dgm:spPr/>
      <dgm:t>
        <a:bodyPr/>
        <a:lstStyle/>
        <a:p>
          <a:endParaRPr lang="nl-NL"/>
        </a:p>
      </dgm:t>
    </dgm:pt>
    <dgm:pt modelId="{EC67ED33-2866-45D3-860B-83F4DD413306}" type="sibTrans" cxnId="{62B2C294-7F22-41D6-88B6-A8F78D39E71F}">
      <dgm:prSet/>
      <dgm:spPr/>
      <dgm:t>
        <a:bodyPr/>
        <a:lstStyle/>
        <a:p>
          <a:endParaRPr lang="nl-NL"/>
        </a:p>
      </dgm:t>
    </dgm:pt>
    <dgm:pt modelId="{EAE7A4FA-6FD8-4111-AA27-D833E0199312}" type="pres">
      <dgm:prSet presAssocID="{61CD660A-CFB9-45EC-A04C-F0D00EAA5C75}" presName="hierChild1" presStyleCnt="0">
        <dgm:presLayoutVars>
          <dgm:orgChart val="1"/>
          <dgm:chPref val="1"/>
          <dgm:dir/>
          <dgm:animOne val="branch"/>
          <dgm:animLvl val="lvl"/>
          <dgm:resizeHandles/>
        </dgm:presLayoutVars>
      </dgm:prSet>
      <dgm:spPr/>
    </dgm:pt>
    <dgm:pt modelId="{CD6AE14A-6877-47E8-80A9-E711E8EEC595}" type="pres">
      <dgm:prSet presAssocID="{C2CF05EC-F553-4413-B83E-197912CCBA7F}" presName="hierRoot1" presStyleCnt="0">
        <dgm:presLayoutVars>
          <dgm:hierBranch val="init"/>
        </dgm:presLayoutVars>
      </dgm:prSet>
      <dgm:spPr/>
    </dgm:pt>
    <dgm:pt modelId="{42C14D66-B91E-4372-8C28-3D2188B6149D}" type="pres">
      <dgm:prSet presAssocID="{C2CF05EC-F553-4413-B83E-197912CCBA7F}" presName="rootComposite1" presStyleCnt="0"/>
      <dgm:spPr/>
    </dgm:pt>
    <dgm:pt modelId="{A3A2F041-8011-4E36-B7D8-AD62EAD45AAB}" type="pres">
      <dgm:prSet presAssocID="{C2CF05EC-F553-4413-B83E-197912CCBA7F}" presName="rootText1" presStyleLbl="node0" presStyleIdx="0" presStyleCnt="1">
        <dgm:presLayoutVars>
          <dgm:chPref val="3"/>
        </dgm:presLayoutVars>
      </dgm:prSet>
      <dgm:spPr/>
    </dgm:pt>
    <dgm:pt modelId="{22FF99D1-E0E1-4B52-B3DE-4023998C5CC5}" type="pres">
      <dgm:prSet presAssocID="{C2CF05EC-F553-4413-B83E-197912CCBA7F}" presName="rootConnector1" presStyleLbl="node1" presStyleIdx="0" presStyleCnt="0"/>
      <dgm:spPr/>
    </dgm:pt>
    <dgm:pt modelId="{19F2565D-1D37-4F1A-988B-696B3B2717CB}" type="pres">
      <dgm:prSet presAssocID="{C2CF05EC-F553-4413-B83E-197912CCBA7F}" presName="hierChild2" presStyleCnt="0"/>
      <dgm:spPr/>
    </dgm:pt>
    <dgm:pt modelId="{EB2C7D33-E583-4AF2-9C65-8825E439F3A5}" type="pres">
      <dgm:prSet presAssocID="{90EC0B54-469E-461D-8898-C85E608B4C55}" presName="Name37" presStyleLbl="parChTrans1D2" presStyleIdx="0" presStyleCnt="2"/>
      <dgm:spPr/>
    </dgm:pt>
    <dgm:pt modelId="{04D042BB-BB3C-4380-B686-B0109E7AA3FB}" type="pres">
      <dgm:prSet presAssocID="{620A9C6B-354C-4D6B-9579-1D813E7E061E}" presName="hierRoot2" presStyleCnt="0">
        <dgm:presLayoutVars>
          <dgm:hierBranch val="init"/>
        </dgm:presLayoutVars>
      </dgm:prSet>
      <dgm:spPr/>
    </dgm:pt>
    <dgm:pt modelId="{517CAF83-8277-44F3-8B98-3817151D4220}" type="pres">
      <dgm:prSet presAssocID="{620A9C6B-354C-4D6B-9579-1D813E7E061E}" presName="rootComposite" presStyleCnt="0"/>
      <dgm:spPr/>
    </dgm:pt>
    <dgm:pt modelId="{0329EAB5-68E1-4633-8561-D7A5CB4B6293}" type="pres">
      <dgm:prSet presAssocID="{620A9C6B-354C-4D6B-9579-1D813E7E061E}" presName="rootText" presStyleLbl="node2" presStyleIdx="0" presStyleCnt="2">
        <dgm:presLayoutVars>
          <dgm:chPref val="3"/>
        </dgm:presLayoutVars>
      </dgm:prSet>
      <dgm:spPr/>
    </dgm:pt>
    <dgm:pt modelId="{EE215B43-D67E-4BCE-B1C0-B6EE96F7B1B1}" type="pres">
      <dgm:prSet presAssocID="{620A9C6B-354C-4D6B-9579-1D813E7E061E}" presName="rootConnector" presStyleLbl="node2" presStyleIdx="0" presStyleCnt="2"/>
      <dgm:spPr/>
    </dgm:pt>
    <dgm:pt modelId="{2F2EFC6C-6A71-4D1F-AA0C-CA3327968EB3}" type="pres">
      <dgm:prSet presAssocID="{620A9C6B-354C-4D6B-9579-1D813E7E061E}" presName="hierChild4" presStyleCnt="0"/>
      <dgm:spPr/>
    </dgm:pt>
    <dgm:pt modelId="{66723291-814F-431D-AD2C-6A4A098ED8FE}" type="pres">
      <dgm:prSet presAssocID="{620A9C6B-354C-4D6B-9579-1D813E7E061E}" presName="hierChild5" presStyleCnt="0"/>
      <dgm:spPr/>
    </dgm:pt>
    <dgm:pt modelId="{F8A0B558-9647-4FC9-8750-16C8C317F2CD}" type="pres">
      <dgm:prSet presAssocID="{0482DDDD-1D0A-417F-8720-E3D0234209BA}" presName="Name37" presStyleLbl="parChTrans1D2" presStyleIdx="1" presStyleCnt="2"/>
      <dgm:spPr/>
    </dgm:pt>
    <dgm:pt modelId="{A1E51881-3B79-4DC7-89FB-1AA8379C73B6}" type="pres">
      <dgm:prSet presAssocID="{4DC23472-AB30-41A4-B27B-13F10A183A22}" presName="hierRoot2" presStyleCnt="0">
        <dgm:presLayoutVars>
          <dgm:hierBranch val="init"/>
        </dgm:presLayoutVars>
      </dgm:prSet>
      <dgm:spPr/>
    </dgm:pt>
    <dgm:pt modelId="{2CF70CC6-71EC-4742-9546-F5C52209246C}" type="pres">
      <dgm:prSet presAssocID="{4DC23472-AB30-41A4-B27B-13F10A183A22}" presName="rootComposite" presStyleCnt="0"/>
      <dgm:spPr/>
    </dgm:pt>
    <dgm:pt modelId="{F4AD525A-7323-4CFE-8305-C9E7169ECBF1}" type="pres">
      <dgm:prSet presAssocID="{4DC23472-AB30-41A4-B27B-13F10A183A22}" presName="rootText" presStyleLbl="node2" presStyleIdx="1" presStyleCnt="2">
        <dgm:presLayoutVars>
          <dgm:chPref val="3"/>
        </dgm:presLayoutVars>
      </dgm:prSet>
      <dgm:spPr/>
    </dgm:pt>
    <dgm:pt modelId="{F7E6FE3F-20EC-47AC-97DF-11C1CC001016}" type="pres">
      <dgm:prSet presAssocID="{4DC23472-AB30-41A4-B27B-13F10A183A22}" presName="rootConnector" presStyleLbl="node2" presStyleIdx="1" presStyleCnt="2"/>
      <dgm:spPr/>
    </dgm:pt>
    <dgm:pt modelId="{16E1AC2F-E159-438F-9065-5251F917AD11}" type="pres">
      <dgm:prSet presAssocID="{4DC23472-AB30-41A4-B27B-13F10A183A22}" presName="hierChild4" presStyleCnt="0"/>
      <dgm:spPr/>
    </dgm:pt>
    <dgm:pt modelId="{0DB53F6C-A883-44EE-BD03-647F2D34F54D}" type="pres">
      <dgm:prSet presAssocID="{4DC23472-AB30-41A4-B27B-13F10A183A22}" presName="hierChild5" presStyleCnt="0"/>
      <dgm:spPr/>
    </dgm:pt>
    <dgm:pt modelId="{413483A3-D3DF-4F94-8063-096C3D5C4577}" type="pres">
      <dgm:prSet presAssocID="{C2CF05EC-F553-4413-B83E-197912CCBA7F}" presName="hierChild3" presStyleCnt="0"/>
      <dgm:spPr/>
    </dgm:pt>
  </dgm:ptLst>
  <dgm:cxnLst>
    <dgm:cxn modelId="{40752633-0F3A-4D99-B066-221D5D625552}" type="presOf" srcId="{C2CF05EC-F553-4413-B83E-197912CCBA7F}" destId="{22FF99D1-E0E1-4B52-B3DE-4023998C5CC5}" srcOrd="1" destOrd="0" presId="urn:microsoft.com/office/officeart/2005/8/layout/orgChart1"/>
    <dgm:cxn modelId="{BD317F47-911A-4591-B0D8-B82CB73FDA4B}" type="presOf" srcId="{C2CF05EC-F553-4413-B83E-197912CCBA7F}" destId="{A3A2F041-8011-4E36-B7D8-AD62EAD45AAB}" srcOrd="0" destOrd="0" presId="urn:microsoft.com/office/officeart/2005/8/layout/orgChart1"/>
    <dgm:cxn modelId="{51279963-D16C-42AE-94A3-24B2F758F8D5}" type="presOf" srcId="{4DC23472-AB30-41A4-B27B-13F10A183A22}" destId="{F7E6FE3F-20EC-47AC-97DF-11C1CC001016}" srcOrd="1" destOrd="0" presId="urn:microsoft.com/office/officeart/2005/8/layout/orgChart1"/>
    <dgm:cxn modelId="{F03F2166-AE72-4A9E-A193-2A1A377FA048}" type="presOf" srcId="{0482DDDD-1D0A-417F-8720-E3D0234209BA}" destId="{F8A0B558-9647-4FC9-8750-16C8C317F2CD}" srcOrd="0" destOrd="0" presId="urn:microsoft.com/office/officeart/2005/8/layout/orgChart1"/>
    <dgm:cxn modelId="{F00FB26E-E1CD-415C-81B6-84D7EC4A9D9A}" type="presOf" srcId="{4DC23472-AB30-41A4-B27B-13F10A183A22}" destId="{F4AD525A-7323-4CFE-8305-C9E7169ECBF1}" srcOrd="0" destOrd="0" presId="urn:microsoft.com/office/officeart/2005/8/layout/orgChart1"/>
    <dgm:cxn modelId="{A47A4A8C-DCAF-4C97-9EA1-F1227095E6A9}" srcId="{61CD660A-CFB9-45EC-A04C-F0D00EAA5C75}" destId="{C2CF05EC-F553-4413-B83E-197912CCBA7F}" srcOrd="0" destOrd="0" parTransId="{9BAF382E-AA63-41D3-9B2C-D28955A68E6B}" sibTransId="{0B3DD5A0-8683-4B13-9669-B8757A8E27A1}"/>
    <dgm:cxn modelId="{327DA494-1E04-41A3-A91E-24A2B41A53CB}" type="presOf" srcId="{90EC0B54-469E-461D-8898-C85E608B4C55}" destId="{EB2C7D33-E583-4AF2-9C65-8825E439F3A5}" srcOrd="0" destOrd="0" presId="urn:microsoft.com/office/officeart/2005/8/layout/orgChart1"/>
    <dgm:cxn modelId="{62B2C294-7F22-41D6-88B6-A8F78D39E71F}" srcId="{C2CF05EC-F553-4413-B83E-197912CCBA7F}" destId="{4DC23472-AB30-41A4-B27B-13F10A183A22}" srcOrd="1" destOrd="0" parTransId="{0482DDDD-1D0A-417F-8720-E3D0234209BA}" sibTransId="{EC67ED33-2866-45D3-860B-83F4DD413306}"/>
    <dgm:cxn modelId="{5627ABA8-50C3-43C5-940D-DE2E10B5549C}" type="presOf" srcId="{620A9C6B-354C-4D6B-9579-1D813E7E061E}" destId="{EE215B43-D67E-4BCE-B1C0-B6EE96F7B1B1}" srcOrd="1" destOrd="0" presId="urn:microsoft.com/office/officeart/2005/8/layout/orgChart1"/>
    <dgm:cxn modelId="{21303BBB-A02A-4472-9875-AA51A7E96000}" type="presOf" srcId="{61CD660A-CFB9-45EC-A04C-F0D00EAA5C75}" destId="{EAE7A4FA-6FD8-4111-AA27-D833E0199312}" srcOrd="0" destOrd="0" presId="urn:microsoft.com/office/officeart/2005/8/layout/orgChart1"/>
    <dgm:cxn modelId="{297F9DCA-F6AD-4361-BE0F-32D6E5193EBD}" type="presOf" srcId="{620A9C6B-354C-4D6B-9579-1D813E7E061E}" destId="{0329EAB5-68E1-4633-8561-D7A5CB4B6293}" srcOrd="0" destOrd="0" presId="urn:microsoft.com/office/officeart/2005/8/layout/orgChart1"/>
    <dgm:cxn modelId="{3A8B60DE-F99D-41EE-AC5C-6AEFE2A596B2}" srcId="{C2CF05EC-F553-4413-B83E-197912CCBA7F}" destId="{620A9C6B-354C-4D6B-9579-1D813E7E061E}" srcOrd="0" destOrd="0" parTransId="{90EC0B54-469E-461D-8898-C85E608B4C55}" sibTransId="{B08D543F-C258-49A6-93B8-EF647C0A253B}"/>
    <dgm:cxn modelId="{FAC3454D-FEFD-46F8-B436-FB461A6EC2EB}" type="presParOf" srcId="{EAE7A4FA-6FD8-4111-AA27-D833E0199312}" destId="{CD6AE14A-6877-47E8-80A9-E711E8EEC595}" srcOrd="0" destOrd="0" presId="urn:microsoft.com/office/officeart/2005/8/layout/orgChart1"/>
    <dgm:cxn modelId="{AB8F8369-476A-49B7-BA28-E5313F47B5E3}" type="presParOf" srcId="{CD6AE14A-6877-47E8-80A9-E711E8EEC595}" destId="{42C14D66-B91E-4372-8C28-3D2188B6149D}" srcOrd="0" destOrd="0" presId="urn:microsoft.com/office/officeart/2005/8/layout/orgChart1"/>
    <dgm:cxn modelId="{2ADDCCA3-D3D1-4475-B48D-71F8A1A1C37E}" type="presParOf" srcId="{42C14D66-B91E-4372-8C28-3D2188B6149D}" destId="{A3A2F041-8011-4E36-B7D8-AD62EAD45AAB}" srcOrd="0" destOrd="0" presId="urn:microsoft.com/office/officeart/2005/8/layout/orgChart1"/>
    <dgm:cxn modelId="{63282FA8-C86C-48CA-BB73-9C73C1836D84}" type="presParOf" srcId="{42C14D66-B91E-4372-8C28-3D2188B6149D}" destId="{22FF99D1-E0E1-4B52-B3DE-4023998C5CC5}" srcOrd="1" destOrd="0" presId="urn:microsoft.com/office/officeart/2005/8/layout/orgChart1"/>
    <dgm:cxn modelId="{54E13197-D67D-4DF1-8848-FEEEB633807B}" type="presParOf" srcId="{CD6AE14A-6877-47E8-80A9-E711E8EEC595}" destId="{19F2565D-1D37-4F1A-988B-696B3B2717CB}" srcOrd="1" destOrd="0" presId="urn:microsoft.com/office/officeart/2005/8/layout/orgChart1"/>
    <dgm:cxn modelId="{82E73D77-DF2E-40EB-9FD7-1ED0D50E90BE}" type="presParOf" srcId="{19F2565D-1D37-4F1A-988B-696B3B2717CB}" destId="{EB2C7D33-E583-4AF2-9C65-8825E439F3A5}" srcOrd="0" destOrd="0" presId="urn:microsoft.com/office/officeart/2005/8/layout/orgChart1"/>
    <dgm:cxn modelId="{08BEDE67-75B6-4ECF-AD03-95CC70B9594E}" type="presParOf" srcId="{19F2565D-1D37-4F1A-988B-696B3B2717CB}" destId="{04D042BB-BB3C-4380-B686-B0109E7AA3FB}" srcOrd="1" destOrd="0" presId="urn:microsoft.com/office/officeart/2005/8/layout/orgChart1"/>
    <dgm:cxn modelId="{A0DF0665-7C80-4BAE-8A5B-E5CDB475DE0C}" type="presParOf" srcId="{04D042BB-BB3C-4380-B686-B0109E7AA3FB}" destId="{517CAF83-8277-44F3-8B98-3817151D4220}" srcOrd="0" destOrd="0" presId="urn:microsoft.com/office/officeart/2005/8/layout/orgChart1"/>
    <dgm:cxn modelId="{A2CC415D-8A75-47D6-B6C5-C896758D66BB}" type="presParOf" srcId="{517CAF83-8277-44F3-8B98-3817151D4220}" destId="{0329EAB5-68E1-4633-8561-D7A5CB4B6293}" srcOrd="0" destOrd="0" presId="urn:microsoft.com/office/officeart/2005/8/layout/orgChart1"/>
    <dgm:cxn modelId="{22B40956-BEC1-4D51-9270-150FF97E6F35}" type="presParOf" srcId="{517CAF83-8277-44F3-8B98-3817151D4220}" destId="{EE215B43-D67E-4BCE-B1C0-B6EE96F7B1B1}" srcOrd="1" destOrd="0" presId="urn:microsoft.com/office/officeart/2005/8/layout/orgChart1"/>
    <dgm:cxn modelId="{E9794B7C-9DC5-44B1-81D3-07AD6BEC30AE}" type="presParOf" srcId="{04D042BB-BB3C-4380-B686-B0109E7AA3FB}" destId="{2F2EFC6C-6A71-4D1F-AA0C-CA3327968EB3}" srcOrd="1" destOrd="0" presId="urn:microsoft.com/office/officeart/2005/8/layout/orgChart1"/>
    <dgm:cxn modelId="{2D10C905-3AFB-40F9-AC2D-968C47438886}" type="presParOf" srcId="{04D042BB-BB3C-4380-B686-B0109E7AA3FB}" destId="{66723291-814F-431D-AD2C-6A4A098ED8FE}" srcOrd="2" destOrd="0" presId="urn:microsoft.com/office/officeart/2005/8/layout/orgChart1"/>
    <dgm:cxn modelId="{FA582F8D-A727-4EA6-B99B-38B8E33B5D6C}" type="presParOf" srcId="{19F2565D-1D37-4F1A-988B-696B3B2717CB}" destId="{F8A0B558-9647-4FC9-8750-16C8C317F2CD}" srcOrd="2" destOrd="0" presId="urn:microsoft.com/office/officeart/2005/8/layout/orgChart1"/>
    <dgm:cxn modelId="{2D25CAF7-ACA7-4074-9898-B32662BE307F}" type="presParOf" srcId="{19F2565D-1D37-4F1A-988B-696B3B2717CB}" destId="{A1E51881-3B79-4DC7-89FB-1AA8379C73B6}" srcOrd="3" destOrd="0" presId="urn:microsoft.com/office/officeart/2005/8/layout/orgChart1"/>
    <dgm:cxn modelId="{C51E4E46-F15E-4F8B-A748-4CE471ADF118}" type="presParOf" srcId="{A1E51881-3B79-4DC7-89FB-1AA8379C73B6}" destId="{2CF70CC6-71EC-4742-9546-F5C52209246C}" srcOrd="0" destOrd="0" presId="urn:microsoft.com/office/officeart/2005/8/layout/orgChart1"/>
    <dgm:cxn modelId="{977C9A1C-EA26-4610-BD47-A39A5636157E}" type="presParOf" srcId="{2CF70CC6-71EC-4742-9546-F5C52209246C}" destId="{F4AD525A-7323-4CFE-8305-C9E7169ECBF1}" srcOrd="0" destOrd="0" presId="urn:microsoft.com/office/officeart/2005/8/layout/orgChart1"/>
    <dgm:cxn modelId="{78A6B4D9-1F6C-456D-8EA4-228F7AA8F9E5}" type="presParOf" srcId="{2CF70CC6-71EC-4742-9546-F5C52209246C}" destId="{F7E6FE3F-20EC-47AC-97DF-11C1CC001016}" srcOrd="1" destOrd="0" presId="urn:microsoft.com/office/officeart/2005/8/layout/orgChart1"/>
    <dgm:cxn modelId="{E5D7A2A9-8722-4DAC-A2D9-9C0556A7267B}" type="presParOf" srcId="{A1E51881-3B79-4DC7-89FB-1AA8379C73B6}" destId="{16E1AC2F-E159-438F-9065-5251F917AD11}" srcOrd="1" destOrd="0" presId="urn:microsoft.com/office/officeart/2005/8/layout/orgChart1"/>
    <dgm:cxn modelId="{72AB1D95-4A90-4B0A-AC23-31C31AE5BA68}" type="presParOf" srcId="{A1E51881-3B79-4DC7-89FB-1AA8379C73B6}" destId="{0DB53F6C-A883-44EE-BD03-647F2D34F54D}" srcOrd="2" destOrd="0" presId="urn:microsoft.com/office/officeart/2005/8/layout/orgChart1"/>
    <dgm:cxn modelId="{74F12866-5D79-4DC8-9276-0CB0B4D7B0E6}" type="presParOf" srcId="{CD6AE14A-6877-47E8-80A9-E711E8EEC595}" destId="{413483A3-D3DF-4F94-8063-096C3D5C457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CD660A-CFB9-45EC-A04C-F0D00EAA5C7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nl-NL"/>
        </a:p>
      </dgm:t>
    </dgm:pt>
    <dgm:pt modelId="{C2CF05EC-F553-4413-B83E-197912CCBA7F}">
      <dgm:prSet phldrT="[Tekst]"/>
      <dgm:spPr/>
      <dgm:t>
        <a:bodyPr/>
        <a:lstStyle/>
        <a:p>
          <a:r>
            <a:rPr lang="nl-NL" dirty="0"/>
            <a:t>Experimenteren/bewerken</a:t>
          </a:r>
        </a:p>
      </dgm:t>
    </dgm:pt>
    <dgm:pt modelId="{9BAF382E-AA63-41D3-9B2C-D28955A68E6B}" type="parTrans" cxnId="{A47A4A8C-DCAF-4C97-9EA1-F1227095E6A9}">
      <dgm:prSet/>
      <dgm:spPr/>
      <dgm:t>
        <a:bodyPr/>
        <a:lstStyle/>
        <a:p>
          <a:endParaRPr lang="nl-NL"/>
        </a:p>
      </dgm:t>
    </dgm:pt>
    <dgm:pt modelId="{0B3DD5A0-8683-4B13-9669-B8757A8E27A1}" type="sibTrans" cxnId="{A47A4A8C-DCAF-4C97-9EA1-F1227095E6A9}">
      <dgm:prSet/>
      <dgm:spPr/>
      <dgm:t>
        <a:bodyPr/>
        <a:lstStyle/>
        <a:p>
          <a:endParaRPr lang="nl-NL"/>
        </a:p>
      </dgm:t>
    </dgm:pt>
    <dgm:pt modelId="{620A9C6B-354C-4D6B-9579-1D813E7E061E}">
      <dgm:prSet phldrT="[Tekst]"/>
      <dgm:spPr/>
      <dgm:t>
        <a:bodyPr/>
        <a:lstStyle/>
        <a:p>
          <a:r>
            <a:rPr lang="nl-NL" dirty="0"/>
            <a:t>Onderzoeksvraag</a:t>
          </a:r>
        </a:p>
      </dgm:t>
    </dgm:pt>
    <dgm:pt modelId="{90EC0B54-469E-461D-8898-C85E608B4C55}" type="parTrans" cxnId="{3A8B60DE-F99D-41EE-AC5C-6AEFE2A596B2}">
      <dgm:prSet/>
      <dgm:spPr/>
      <dgm:t>
        <a:bodyPr/>
        <a:lstStyle/>
        <a:p>
          <a:endParaRPr lang="nl-NL"/>
        </a:p>
      </dgm:t>
    </dgm:pt>
    <dgm:pt modelId="{B08D543F-C258-49A6-93B8-EF647C0A253B}" type="sibTrans" cxnId="{3A8B60DE-F99D-41EE-AC5C-6AEFE2A596B2}">
      <dgm:prSet/>
      <dgm:spPr/>
      <dgm:t>
        <a:bodyPr/>
        <a:lstStyle/>
        <a:p>
          <a:endParaRPr lang="nl-NL"/>
        </a:p>
      </dgm:t>
    </dgm:pt>
    <dgm:pt modelId="{4DC23472-AB30-41A4-B27B-13F10A183A22}">
      <dgm:prSet phldrT="[Tekst]"/>
      <dgm:spPr/>
      <dgm:t>
        <a:bodyPr/>
        <a:lstStyle/>
        <a:p>
          <a:r>
            <a:rPr lang="nl-NL" dirty="0"/>
            <a:t>Data</a:t>
          </a:r>
        </a:p>
      </dgm:t>
    </dgm:pt>
    <dgm:pt modelId="{0482DDDD-1D0A-417F-8720-E3D0234209BA}" type="parTrans" cxnId="{62B2C294-7F22-41D6-88B6-A8F78D39E71F}">
      <dgm:prSet/>
      <dgm:spPr/>
      <dgm:t>
        <a:bodyPr/>
        <a:lstStyle/>
        <a:p>
          <a:endParaRPr lang="nl-NL"/>
        </a:p>
      </dgm:t>
    </dgm:pt>
    <dgm:pt modelId="{EC67ED33-2866-45D3-860B-83F4DD413306}" type="sibTrans" cxnId="{62B2C294-7F22-41D6-88B6-A8F78D39E71F}">
      <dgm:prSet/>
      <dgm:spPr/>
      <dgm:t>
        <a:bodyPr/>
        <a:lstStyle/>
        <a:p>
          <a:endParaRPr lang="nl-NL"/>
        </a:p>
      </dgm:t>
    </dgm:pt>
    <dgm:pt modelId="{EAE7A4FA-6FD8-4111-AA27-D833E0199312}" type="pres">
      <dgm:prSet presAssocID="{61CD660A-CFB9-45EC-A04C-F0D00EAA5C75}" presName="hierChild1" presStyleCnt="0">
        <dgm:presLayoutVars>
          <dgm:orgChart val="1"/>
          <dgm:chPref val="1"/>
          <dgm:dir/>
          <dgm:animOne val="branch"/>
          <dgm:animLvl val="lvl"/>
          <dgm:resizeHandles/>
        </dgm:presLayoutVars>
      </dgm:prSet>
      <dgm:spPr/>
    </dgm:pt>
    <dgm:pt modelId="{CD6AE14A-6877-47E8-80A9-E711E8EEC595}" type="pres">
      <dgm:prSet presAssocID="{C2CF05EC-F553-4413-B83E-197912CCBA7F}" presName="hierRoot1" presStyleCnt="0">
        <dgm:presLayoutVars>
          <dgm:hierBranch val="init"/>
        </dgm:presLayoutVars>
      </dgm:prSet>
      <dgm:spPr/>
    </dgm:pt>
    <dgm:pt modelId="{42C14D66-B91E-4372-8C28-3D2188B6149D}" type="pres">
      <dgm:prSet presAssocID="{C2CF05EC-F553-4413-B83E-197912CCBA7F}" presName="rootComposite1" presStyleCnt="0"/>
      <dgm:spPr/>
    </dgm:pt>
    <dgm:pt modelId="{A3A2F041-8011-4E36-B7D8-AD62EAD45AAB}" type="pres">
      <dgm:prSet presAssocID="{C2CF05EC-F553-4413-B83E-197912CCBA7F}" presName="rootText1" presStyleLbl="node0" presStyleIdx="0" presStyleCnt="1">
        <dgm:presLayoutVars>
          <dgm:chPref val="3"/>
        </dgm:presLayoutVars>
      </dgm:prSet>
      <dgm:spPr/>
    </dgm:pt>
    <dgm:pt modelId="{22FF99D1-E0E1-4B52-B3DE-4023998C5CC5}" type="pres">
      <dgm:prSet presAssocID="{C2CF05EC-F553-4413-B83E-197912CCBA7F}" presName="rootConnector1" presStyleLbl="node1" presStyleIdx="0" presStyleCnt="0"/>
      <dgm:spPr/>
    </dgm:pt>
    <dgm:pt modelId="{19F2565D-1D37-4F1A-988B-696B3B2717CB}" type="pres">
      <dgm:prSet presAssocID="{C2CF05EC-F553-4413-B83E-197912CCBA7F}" presName="hierChild2" presStyleCnt="0"/>
      <dgm:spPr/>
    </dgm:pt>
    <dgm:pt modelId="{EB2C7D33-E583-4AF2-9C65-8825E439F3A5}" type="pres">
      <dgm:prSet presAssocID="{90EC0B54-469E-461D-8898-C85E608B4C55}" presName="Name37" presStyleLbl="parChTrans1D2" presStyleIdx="0" presStyleCnt="2"/>
      <dgm:spPr/>
    </dgm:pt>
    <dgm:pt modelId="{04D042BB-BB3C-4380-B686-B0109E7AA3FB}" type="pres">
      <dgm:prSet presAssocID="{620A9C6B-354C-4D6B-9579-1D813E7E061E}" presName="hierRoot2" presStyleCnt="0">
        <dgm:presLayoutVars>
          <dgm:hierBranch val="init"/>
        </dgm:presLayoutVars>
      </dgm:prSet>
      <dgm:spPr/>
    </dgm:pt>
    <dgm:pt modelId="{517CAF83-8277-44F3-8B98-3817151D4220}" type="pres">
      <dgm:prSet presAssocID="{620A9C6B-354C-4D6B-9579-1D813E7E061E}" presName="rootComposite" presStyleCnt="0"/>
      <dgm:spPr/>
    </dgm:pt>
    <dgm:pt modelId="{0329EAB5-68E1-4633-8561-D7A5CB4B6293}" type="pres">
      <dgm:prSet presAssocID="{620A9C6B-354C-4D6B-9579-1D813E7E061E}" presName="rootText" presStyleLbl="node2" presStyleIdx="0" presStyleCnt="2">
        <dgm:presLayoutVars>
          <dgm:chPref val="3"/>
        </dgm:presLayoutVars>
      </dgm:prSet>
      <dgm:spPr/>
    </dgm:pt>
    <dgm:pt modelId="{EE215B43-D67E-4BCE-B1C0-B6EE96F7B1B1}" type="pres">
      <dgm:prSet presAssocID="{620A9C6B-354C-4D6B-9579-1D813E7E061E}" presName="rootConnector" presStyleLbl="node2" presStyleIdx="0" presStyleCnt="2"/>
      <dgm:spPr/>
    </dgm:pt>
    <dgm:pt modelId="{2F2EFC6C-6A71-4D1F-AA0C-CA3327968EB3}" type="pres">
      <dgm:prSet presAssocID="{620A9C6B-354C-4D6B-9579-1D813E7E061E}" presName="hierChild4" presStyleCnt="0"/>
      <dgm:spPr/>
    </dgm:pt>
    <dgm:pt modelId="{66723291-814F-431D-AD2C-6A4A098ED8FE}" type="pres">
      <dgm:prSet presAssocID="{620A9C6B-354C-4D6B-9579-1D813E7E061E}" presName="hierChild5" presStyleCnt="0"/>
      <dgm:spPr/>
    </dgm:pt>
    <dgm:pt modelId="{F8A0B558-9647-4FC9-8750-16C8C317F2CD}" type="pres">
      <dgm:prSet presAssocID="{0482DDDD-1D0A-417F-8720-E3D0234209BA}" presName="Name37" presStyleLbl="parChTrans1D2" presStyleIdx="1" presStyleCnt="2"/>
      <dgm:spPr/>
    </dgm:pt>
    <dgm:pt modelId="{A1E51881-3B79-4DC7-89FB-1AA8379C73B6}" type="pres">
      <dgm:prSet presAssocID="{4DC23472-AB30-41A4-B27B-13F10A183A22}" presName="hierRoot2" presStyleCnt="0">
        <dgm:presLayoutVars>
          <dgm:hierBranch val="init"/>
        </dgm:presLayoutVars>
      </dgm:prSet>
      <dgm:spPr/>
    </dgm:pt>
    <dgm:pt modelId="{2CF70CC6-71EC-4742-9546-F5C52209246C}" type="pres">
      <dgm:prSet presAssocID="{4DC23472-AB30-41A4-B27B-13F10A183A22}" presName="rootComposite" presStyleCnt="0"/>
      <dgm:spPr/>
    </dgm:pt>
    <dgm:pt modelId="{F4AD525A-7323-4CFE-8305-C9E7169ECBF1}" type="pres">
      <dgm:prSet presAssocID="{4DC23472-AB30-41A4-B27B-13F10A183A22}" presName="rootText" presStyleLbl="node2" presStyleIdx="1" presStyleCnt="2">
        <dgm:presLayoutVars>
          <dgm:chPref val="3"/>
        </dgm:presLayoutVars>
      </dgm:prSet>
      <dgm:spPr/>
    </dgm:pt>
    <dgm:pt modelId="{F7E6FE3F-20EC-47AC-97DF-11C1CC001016}" type="pres">
      <dgm:prSet presAssocID="{4DC23472-AB30-41A4-B27B-13F10A183A22}" presName="rootConnector" presStyleLbl="node2" presStyleIdx="1" presStyleCnt="2"/>
      <dgm:spPr/>
    </dgm:pt>
    <dgm:pt modelId="{16E1AC2F-E159-438F-9065-5251F917AD11}" type="pres">
      <dgm:prSet presAssocID="{4DC23472-AB30-41A4-B27B-13F10A183A22}" presName="hierChild4" presStyleCnt="0"/>
      <dgm:spPr/>
    </dgm:pt>
    <dgm:pt modelId="{0DB53F6C-A883-44EE-BD03-647F2D34F54D}" type="pres">
      <dgm:prSet presAssocID="{4DC23472-AB30-41A4-B27B-13F10A183A22}" presName="hierChild5" presStyleCnt="0"/>
      <dgm:spPr/>
    </dgm:pt>
    <dgm:pt modelId="{413483A3-D3DF-4F94-8063-096C3D5C4577}" type="pres">
      <dgm:prSet presAssocID="{C2CF05EC-F553-4413-B83E-197912CCBA7F}" presName="hierChild3" presStyleCnt="0"/>
      <dgm:spPr/>
    </dgm:pt>
  </dgm:ptLst>
  <dgm:cxnLst>
    <dgm:cxn modelId="{40752633-0F3A-4D99-B066-221D5D625552}" type="presOf" srcId="{C2CF05EC-F553-4413-B83E-197912CCBA7F}" destId="{22FF99D1-E0E1-4B52-B3DE-4023998C5CC5}" srcOrd="1" destOrd="0" presId="urn:microsoft.com/office/officeart/2005/8/layout/orgChart1"/>
    <dgm:cxn modelId="{BD317F47-911A-4591-B0D8-B82CB73FDA4B}" type="presOf" srcId="{C2CF05EC-F553-4413-B83E-197912CCBA7F}" destId="{A3A2F041-8011-4E36-B7D8-AD62EAD45AAB}" srcOrd="0" destOrd="0" presId="urn:microsoft.com/office/officeart/2005/8/layout/orgChart1"/>
    <dgm:cxn modelId="{51279963-D16C-42AE-94A3-24B2F758F8D5}" type="presOf" srcId="{4DC23472-AB30-41A4-B27B-13F10A183A22}" destId="{F7E6FE3F-20EC-47AC-97DF-11C1CC001016}" srcOrd="1" destOrd="0" presId="urn:microsoft.com/office/officeart/2005/8/layout/orgChart1"/>
    <dgm:cxn modelId="{F03F2166-AE72-4A9E-A193-2A1A377FA048}" type="presOf" srcId="{0482DDDD-1D0A-417F-8720-E3D0234209BA}" destId="{F8A0B558-9647-4FC9-8750-16C8C317F2CD}" srcOrd="0" destOrd="0" presId="urn:microsoft.com/office/officeart/2005/8/layout/orgChart1"/>
    <dgm:cxn modelId="{F00FB26E-E1CD-415C-81B6-84D7EC4A9D9A}" type="presOf" srcId="{4DC23472-AB30-41A4-B27B-13F10A183A22}" destId="{F4AD525A-7323-4CFE-8305-C9E7169ECBF1}" srcOrd="0" destOrd="0" presId="urn:microsoft.com/office/officeart/2005/8/layout/orgChart1"/>
    <dgm:cxn modelId="{A47A4A8C-DCAF-4C97-9EA1-F1227095E6A9}" srcId="{61CD660A-CFB9-45EC-A04C-F0D00EAA5C75}" destId="{C2CF05EC-F553-4413-B83E-197912CCBA7F}" srcOrd="0" destOrd="0" parTransId="{9BAF382E-AA63-41D3-9B2C-D28955A68E6B}" sibTransId="{0B3DD5A0-8683-4B13-9669-B8757A8E27A1}"/>
    <dgm:cxn modelId="{327DA494-1E04-41A3-A91E-24A2B41A53CB}" type="presOf" srcId="{90EC0B54-469E-461D-8898-C85E608B4C55}" destId="{EB2C7D33-E583-4AF2-9C65-8825E439F3A5}" srcOrd="0" destOrd="0" presId="urn:microsoft.com/office/officeart/2005/8/layout/orgChart1"/>
    <dgm:cxn modelId="{62B2C294-7F22-41D6-88B6-A8F78D39E71F}" srcId="{C2CF05EC-F553-4413-B83E-197912CCBA7F}" destId="{4DC23472-AB30-41A4-B27B-13F10A183A22}" srcOrd="1" destOrd="0" parTransId="{0482DDDD-1D0A-417F-8720-E3D0234209BA}" sibTransId="{EC67ED33-2866-45D3-860B-83F4DD413306}"/>
    <dgm:cxn modelId="{5627ABA8-50C3-43C5-940D-DE2E10B5549C}" type="presOf" srcId="{620A9C6B-354C-4D6B-9579-1D813E7E061E}" destId="{EE215B43-D67E-4BCE-B1C0-B6EE96F7B1B1}" srcOrd="1" destOrd="0" presId="urn:microsoft.com/office/officeart/2005/8/layout/orgChart1"/>
    <dgm:cxn modelId="{21303BBB-A02A-4472-9875-AA51A7E96000}" type="presOf" srcId="{61CD660A-CFB9-45EC-A04C-F0D00EAA5C75}" destId="{EAE7A4FA-6FD8-4111-AA27-D833E0199312}" srcOrd="0" destOrd="0" presId="urn:microsoft.com/office/officeart/2005/8/layout/orgChart1"/>
    <dgm:cxn modelId="{297F9DCA-F6AD-4361-BE0F-32D6E5193EBD}" type="presOf" srcId="{620A9C6B-354C-4D6B-9579-1D813E7E061E}" destId="{0329EAB5-68E1-4633-8561-D7A5CB4B6293}" srcOrd="0" destOrd="0" presId="urn:microsoft.com/office/officeart/2005/8/layout/orgChart1"/>
    <dgm:cxn modelId="{3A8B60DE-F99D-41EE-AC5C-6AEFE2A596B2}" srcId="{C2CF05EC-F553-4413-B83E-197912CCBA7F}" destId="{620A9C6B-354C-4D6B-9579-1D813E7E061E}" srcOrd="0" destOrd="0" parTransId="{90EC0B54-469E-461D-8898-C85E608B4C55}" sibTransId="{B08D543F-C258-49A6-93B8-EF647C0A253B}"/>
    <dgm:cxn modelId="{FAC3454D-FEFD-46F8-B436-FB461A6EC2EB}" type="presParOf" srcId="{EAE7A4FA-6FD8-4111-AA27-D833E0199312}" destId="{CD6AE14A-6877-47E8-80A9-E711E8EEC595}" srcOrd="0" destOrd="0" presId="urn:microsoft.com/office/officeart/2005/8/layout/orgChart1"/>
    <dgm:cxn modelId="{AB8F8369-476A-49B7-BA28-E5313F47B5E3}" type="presParOf" srcId="{CD6AE14A-6877-47E8-80A9-E711E8EEC595}" destId="{42C14D66-B91E-4372-8C28-3D2188B6149D}" srcOrd="0" destOrd="0" presId="urn:microsoft.com/office/officeart/2005/8/layout/orgChart1"/>
    <dgm:cxn modelId="{2ADDCCA3-D3D1-4475-B48D-71F8A1A1C37E}" type="presParOf" srcId="{42C14D66-B91E-4372-8C28-3D2188B6149D}" destId="{A3A2F041-8011-4E36-B7D8-AD62EAD45AAB}" srcOrd="0" destOrd="0" presId="urn:microsoft.com/office/officeart/2005/8/layout/orgChart1"/>
    <dgm:cxn modelId="{63282FA8-C86C-48CA-BB73-9C73C1836D84}" type="presParOf" srcId="{42C14D66-B91E-4372-8C28-3D2188B6149D}" destId="{22FF99D1-E0E1-4B52-B3DE-4023998C5CC5}" srcOrd="1" destOrd="0" presId="urn:microsoft.com/office/officeart/2005/8/layout/orgChart1"/>
    <dgm:cxn modelId="{54E13197-D67D-4DF1-8848-FEEEB633807B}" type="presParOf" srcId="{CD6AE14A-6877-47E8-80A9-E711E8EEC595}" destId="{19F2565D-1D37-4F1A-988B-696B3B2717CB}" srcOrd="1" destOrd="0" presId="urn:microsoft.com/office/officeart/2005/8/layout/orgChart1"/>
    <dgm:cxn modelId="{82E73D77-DF2E-40EB-9FD7-1ED0D50E90BE}" type="presParOf" srcId="{19F2565D-1D37-4F1A-988B-696B3B2717CB}" destId="{EB2C7D33-E583-4AF2-9C65-8825E439F3A5}" srcOrd="0" destOrd="0" presId="urn:microsoft.com/office/officeart/2005/8/layout/orgChart1"/>
    <dgm:cxn modelId="{08BEDE67-75B6-4ECF-AD03-95CC70B9594E}" type="presParOf" srcId="{19F2565D-1D37-4F1A-988B-696B3B2717CB}" destId="{04D042BB-BB3C-4380-B686-B0109E7AA3FB}" srcOrd="1" destOrd="0" presId="urn:microsoft.com/office/officeart/2005/8/layout/orgChart1"/>
    <dgm:cxn modelId="{A0DF0665-7C80-4BAE-8A5B-E5CDB475DE0C}" type="presParOf" srcId="{04D042BB-BB3C-4380-B686-B0109E7AA3FB}" destId="{517CAF83-8277-44F3-8B98-3817151D4220}" srcOrd="0" destOrd="0" presId="urn:microsoft.com/office/officeart/2005/8/layout/orgChart1"/>
    <dgm:cxn modelId="{A2CC415D-8A75-47D6-B6C5-C896758D66BB}" type="presParOf" srcId="{517CAF83-8277-44F3-8B98-3817151D4220}" destId="{0329EAB5-68E1-4633-8561-D7A5CB4B6293}" srcOrd="0" destOrd="0" presId="urn:microsoft.com/office/officeart/2005/8/layout/orgChart1"/>
    <dgm:cxn modelId="{22B40956-BEC1-4D51-9270-150FF97E6F35}" type="presParOf" srcId="{517CAF83-8277-44F3-8B98-3817151D4220}" destId="{EE215B43-D67E-4BCE-B1C0-B6EE96F7B1B1}" srcOrd="1" destOrd="0" presId="urn:microsoft.com/office/officeart/2005/8/layout/orgChart1"/>
    <dgm:cxn modelId="{E9794B7C-9DC5-44B1-81D3-07AD6BEC30AE}" type="presParOf" srcId="{04D042BB-BB3C-4380-B686-B0109E7AA3FB}" destId="{2F2EFC6C-6A71-4D1F-AA0C-CA3327968EB3}" srcOrd="1" destOrd="0" presId="urn:microsoft.com/office/officeart/2005/8/layout/orgChart1"/>
    <dgm:cxn modelId="{2D10C905-3AFB-40F9-AC2D-968C47438886}" type="presParOf" srcId="{04D042BB-BB3C-4380-B686-B0109E7AA3FB}" destId="{66723291-814F-431D-AD2C-6A4A098ED8FE}" srcOrd="2" destOrd="0" presId="urn:microsoft.com/office/officeart/2005/8/layout/orgChart1"/>
    <dgm:cxn modelId="{FA582F8D-A727-4EA6-B99B-38B8E33B5D6C}" type="presParOf" srcId="{19F2565D-1D37-4F1A-988B-696B3B2717CB}" destId="{F8A0B558-9647-4FC9-8750-16C8C317F2CD}" srcOrd="2" destOrd="0" presId="urn:microsoft.com/office/officeart/2005/8/layout/orgChart1"/>
    <dgm:cxn modelId="{2D25CAF7-ACA7-4074-9898-B32662BE307F}" type="presParOf" srcId="{19F2565D-1D37-4F1A-988B-696B3B2717CB}" destId="{A1E51881-3B79-4DC7-89FB-1AA8379C73B6}" srcOrd="3" destOrd="0" presId="urn:microsoft.com/office/officeart/2005/8/layout/orgChart1"/>
    <dgm:cxn modelId="{C51E4E46-F15E-4F8B-A748-4CE471ADF118}" type="presParOf" srcId="{A1E51881-3B79-4DC7-89FB-1AA8379C73B6}" destId="{2CF70CC6-71EC-4742-9546-F5C52209246C}" srcOrd="0" destOrd="0" presId="urn:microsoft.com/office/officeart/2005/8/layout/orgChart1"/>
    <dgm:cxn modelId="{977C9A1C-EA26-4610-BD47-A39A5636157E}" type="presParOf" srcId="{2CF70CC6-71EC-4742-9546-F5C52209246C}" destId="{F4AD525A-7323-4CFE-8305-C9E7169ECBF1}" srcOrd="0" destOrd="0" presId="urn:microsoft.com/office/officeart/2005/8/layout/orgChart1"/>
    <dgm:cxn modelId="{78A6B4D9-1F6C-456D-8EA4-228F7AA8F9E5}" type="presParOf" srcId="{2CF70CC6-71EC-4742-9546-F5C52209246C}" destId="{F7E6FE3F-20EC-47AC-97DF-11C1CC001016}" srcOrd="1" destOrd="0" presId="urn:microsoft.com/office/officeart/2005/8/layout/orgChart1"/>
    <dgm:cxn modelId="{E5D7A2A9-8722-4DAC-A2D9-9C0556A7267B}" type="presParOf" srcId="{A1E51881-3B79-4DC7-89FB-1AA8379C73B6}" destId="{16E1AC2F-E159-438F-9065-5251F917AD11}" srcOrd="1" destOrd="0" presId="urn:microsoft.com/office/officeart/2005/8/layout/orgChart1"/>
    <dgm:cxn modelId="{72AB1D95-4A90-4B0A-AC23-31C31AE5BA68}" type="presParOf" srcId="{A1E51881-3B79-4DC7-89FB-1AA8379C73B6}" destId="{0DB53F6C-A883-44EE-BD03-647F2D34F54D}" srcOrd="2" destOrd="0" presId="urn:microsoft.com/office/officeart/2005/8/layout/orgChart1"/>
    <dgm:cxn modelId="{74F12866-5D79-4DC8-9276-0CB0B4D7B0E6}" type="presParOf" srcId="{CD6AE14A-6877-47E8-80A9-E711E8EEC595}" destId="{413483A3-D3DF-4F94-8063-096C3D5C457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A0B558-9647-4FC9-8750-16C8C317F2CD}">
      <dsp:nvSpPr>
        <dsp:cNvPr id="0" name=""/>
        <dsp:cNvSpPr/>
      </dsp:nvSpPr>
      <dsp:spPr>
        <a:xfrm>
          <a:off x="2344479" y="1823505"/>
          <a:ext cx="1283010" cy="445342"/>
        </a:xfrm>
        <a:custGeom>
          <a:avLst/>
          <a:gdLst/>
          <a:ahLst/>
          <a:cxnLst/>
          <a:rect l="0" t="0" r="0" b="0"/>
          <a:pathLst>
            <a:path>
              <a:moveTo>
                <a:pt x="0" y="0"/>
              </a:moveTo>
              <a:lnTo>
                <a:pt x="0" y="222671"/>
              </a:lnTo>
              <a:lnTo>
                <a:pt x="1283010" y="222671"/>
              </a:lnTo>
              <a:lnTo>
                <a:pt x="1283010" y="44534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2C7D33-E583-4AF2-9C65-8825E439F3A5}">
      <dsp:nvSpPr>
        <dsp:cNvPr id="0" name=""/>
        <dsp:cNvSpPr/>
      </dsp:nvSpPr>
      <dsp:spPr>
        <a:xfrm>
          <a:off x="1061469" y="1823505"/>
          <a:ext cx="1283010" cy="445342"/>
        </a:xfrm>
        <a:custGeom>
          <a:avLst/>
          <a:gdLst/>
          <a:ahLst/>
          <a:cxnLst/>
          <a:rect l="0" t="0" r="0" b="0"/>
          <a:pathLst>
            <a:path>
              <a:moveTo>
                <a:pt x="1283010" y="0"/>
              </a:moveTo>
              <a:lnTo>
                <a:pt x="1283010" y="222671"/>
              </a:lnTo>
              <a:lnTo>
                <a:pt x="0" y="222671"/>
              </a:lnTo>
              <a:lnTo>
                <a:pt x="0" y="44534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A2F041-8011-4E36-B7D8-AD62EAD45AAB}">
      <dsp:nvSpPr>
        <dsp:cNvPr id="0" name=""/>
        <dsp:cNvSpPr/>
      </dsp:nvSpPr>
      <dsp:spPr>
        <a:xfrm>
          <a:off x="1284140" y="763166"/>
          <a:ext cx="2120677" cy="10603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nl-NL" sz="1700" kern="1200" dirty="0"/>
            <a:t>Experimenteren</a:t>
          </a:r>
        </a:p>
      </dsp:txBody>
      <dsp:txXfrm>
        <a:off x="1284140" y="763166"/>
        <a:ext cx="2120677" cy="1060338"/>
      </dsp:txXfrm>
    </dsp:sp>
    <dsp:sp modelId="{0329EAB5-68E1-4633-8561-D7A5CB4B6293}">
      <dsp:nvSpPr>
        <dsp:cNvPr id="0" name=""/>
        <dsp:cNvSpPr/>
      </dsp:nvSpPr>
      <dsp:spPr>
        <a:xfrm>
          <a:off x="1130" y="2268847"/>
          <a:ext cx="2120677" cy="10603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nl-NL" sz="1700" kern="1200" dirty="0"/>
            <a:t>Handelingsverlegenheid</a:t>
          </a:r>
        </a:p>
      </dsp:txBody>
      <dsp:txXfrm>
        <a:off x="1130" y="2268847"/>
        <a:ext cx="2120677" cy="1060338"/>
      </dsp:txXfrm>
    </dsp:sp>
    <dsp:sp modelId="{F4AD525A-7323-4CFE-8305-C9E7169ECBF1}">
      <dsp:nvSpPr>
        <dsp:cNvPr id="0" name=""/>
        <dsp:cNvSpPr/>
      </dsp:nvSpPr>
      <dsp:spPr>
        <a:xfrm>
          <a:off x="2567150" y="2268847"/>
          <a:ext cx="2120677" cy="10603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nl-NL" sz="1700" kern="1200" dirty="0"/>
            <a:t>Onderlinge wisselwerking</a:t>
          </a:r>
        </a:p>
      </dsp:txBody>
      <dsp:txXfrm>
        <a:off x="2567150" y="2268847"/>
        <a:ext cx="2120677" cy="10603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A0B558-9647-4FC9-8750-16C8C317F2CD}">
      <dsp:nvSpPr>
        <dsp:cNvPr id="0" name=""/>
        <dsp:cNvSpPr/>
      </dsp:nvSpPr>
      <dsp:spPr>
        <a:xfrm>
          <a:off x="2344479" y="1823505"/>
          <a:ext cx="1283010" cy="445342"/>
        </a:xfrm>
        <a:custGeom>
          <a:avLst/>
          <a:gdLst/>
          <a:ahLst/>
          <a:cxnLst/>
          <a:rect l="0" t="0" r="0" b="0"/>
          <a:pathLst>
            <a:path>
              <a:moveTo>
                <a:pt x="0" y="0"/>
              </a:moveTo>
              <a:lnTo>
                <a:pt x="0" y="222671"/>
              </a:lnTo>
              <a:lnTo>
                <a:pt x="1283010" y="222671"/>
              </a:lnTo>
              <a:lnTo>
                <a:pt x="1283010" y="44534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2C7D33-E583-4AF2-9C65-8825E439F3A5}">
      <dsp:nvSpPr>
        <dsp:cNvPr id="0" name=""/>
        <dsp:cNvSpPr/>
      </dsp:nvSpPr>
      <dsp:spPr>
        <a:xfrm>
          <a:off x="1061469" y="1823505"/>
          <a:ext cx="1283010" cy="445342"/>
        </a:xfrm>
        <a:custGeom>
          <a:avLst/>
          <a:gdLst/>
          <a:ahLst/>
          <a:cxnLst/>
          <a:rect l="0" t="0" r="0" b="0"/>
          <a:pathLst>
            <a:path>
              <a:moveTo>
                <a:pt x="1283010" y="0"/>
              </a:moveTo>
              <a:lnTo>
                <a:pt x="1283010" y="222671"/>
              </a:lnTo>
              <a:lnTo>
                <a:pt x="0" y="222671"/>
              </a:lnTo>
              <a:lnTo>
                <a:pt x="0" y="44534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A2F041-8011-4E36-B7D8-AD62EAD45AAB}">
      <dsp:nvSpPr>
        <dsp:cNvPr id="0" name=""/>
        <dsp:cNvSpPr/>
      </dsp:nvSpPr>
      <dsp:spPr>
        <a:xfrm>
          <a:off x="1284140" y="763166"/>
          <a:ext cx="2120677" cy="10603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nl-NL" sz="1500" kern="1200" dirty="0"/>
            <a:t>Experimenteren/bewerken</a:t>
          </a:r>
        </a:p>
      </dsp:txBody>
      <dsp:txXfrm>
        <a:off x="1284140" y="763166"/>
        <a:ext cx="2120677" cy="1060338"/>
      </dsp:txXfrm>
    </dsp:sp>
    <dsp:sp modelId="{0329EAB5-68E1-4633-8561-D7A5CB4B6293}">
      <dsp:nvSpPr>
        <dsp:cNvPr id="0" name=""/>
        <dsp:cNvSpPr/>
      </dsp:nvSpPr>
      <dsp:spPr>
        <a:xfrm>
          <a:off x="1130" y="2268847"/>
          <a:ext cx="2120677" cy="10603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nl-NL" sz="1500" kern="1200" dirty="0"/>
            <a:t>Onderzoeksvraag</a:t>
          </a:r>
        </a:p>
      </dsp:txBody>
      <dsp:txXfrm>
        <a:off x="1130" y="2268847"/>
        <a:ext cx="2120677" cy="1060338"/>
      </dsp:txXfrm>
    </dsp:sp>
    <dsp:sp modelId="{F4AD525A-7323-4CFE-8305-C9E7169ECBF1}">
      <dsp:nvSpPr>
        <dsp:cNvPr id="0" name=""/>
        <dsp:cNvSpPr/>
      </dsp:nvSpPr>
      <dsp:spPr>
        <a:xfrm>
          <a:off x="2567150" y="2268847"/>
          <a:ext cx="2120677" cy="10603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nl-NL" sz="1500" kern="1200" dirty="0"/>
            <a:t>Data</a:t>
          </a:r>
        </a:p>
      </dsp:txBody>
      <dsp:txXfrm>
        <a:off x="2567150" y="2268847"/>
        <a:ext cx="2120677" cy="106033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11/12/19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11/12/19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11/12/19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11/12/19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11/12/19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‹nr.›</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11/12/19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11/12/19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11/12/19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11/12/19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11/12/19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58516-1BF5-470A-A691-04418B16AED0}"/>
              </a:ext>
            </a:extLst>
          </p:cNvPr>
          <p:cNvSpPr>
            <a:spLocks noGrp="1"/>
          </p:cNvSpPr>
          <p:nvPr>
            <p:ph type="ctrTitle"/>
          </p:nvPr>
        </p:nvSpPr>
        <p:spPr/>
        <p:txBody>
          <a:bodyPr/>
          <a:lstStyle/>
          <a:p>
            <a:r>
              <a:rPr lang="nl-NL" dirty="0"/>
              <a:t>Omgaan met lastige sociale vraagstukken in je eigen werk</a:t>
            </a:r>
            <a:endParaRPr lang="en-GB" dirty="0"/>
          </a:p>
        </p:txBody>
      </p:sp>
      <p:sp>
        <p:nvSpPr>
          <p:cNvPr id="3" name="Subtitle 2">
            <a:extLst>
              <a:ext uri="{FF2B5EF4-FFF2-40B4-BE49-F238E27FC236}">
                <a16:creationId xmlns:a16="http://schemas.microsoft.com/office/drawing/2014/main" id="{3CEA1DE3-AE94-468C-BDC0-70BB38274971}"/>
              </a:ext>
            </a:extLst>
          </p:cNvPr>
          <p:cNvSpPr>
            <a:spLocks noGrp="1"/>
          </p:cNvSpPr>
          <p:nvPr>
            <p:ph type="subTitle" idx="1"/>
          </p:nvPr>
        </p:nvSpPr>
        <p:spPr/>
        <p:txBody>
          <a:bodyPr>
            <a:normAutofit lnSpcReduction="10000"/>
          </a:bodyPr>
          <a:lstStyle/>
          <a:p>
            <a:r>
              <a:rPr lang="nl-NL" dirty="0"/>
              <a:t>Jan Sanne Mulder</a:t>
            </a:r>
          </a:p>
          <a:p>
            <a:r>
              <a:rPr lang="nl-NL" dirty="0"/>
              <a:t>PION </a:t>
            </a:r>
          </a:p>
          <a:p>
            <a:r>
              <a:rPr lang="nl-NL" dirty="0"/>
              <a:t>10 oktober 2019</a:t>
            </a:r>
            <a:endParaRPr lang="en-GB" dirty="0"/>
          </a:p>
        </p:txBody>
      </p:sp>
    </p:spTree>
    <p:extLst>
      <p:ext uri="{BB962C8B-B14F-4D97-AF65-F5344CB8AC3E}">
        <p14:creationId xmlns:p14="http://schemas.microsoft.com/office/powerpoint/2010/main" val="3948011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2EC02D7-AF44-492E-94A2-55337B8677BF}"/>
              </a:ext>
            </a:extLst>
          </p:cNvPr>
          <p:cNvSpPr>
            <a:spLocks noGrp="1"/>
          </p:cNvSpPr>
          <p:nvPr>
            <p:ph type="title"/>
          </p:nvPr>
        </p:nvSpPr>
        <p:spPr/>
        <p:txBody>
          <a:bodyPr/>
          <a:lstStyle/>
          <a:p>
            <a:r>
              <a:rPr lang="nl-NL" dirty="0"/>
              <a:t>Closure: precies op elkaar passen</a:t>
            </a:r>
            <a:endParaRPr lang="en-GB" dirty="0"/>
          </a:p>
        </p:txBody>
      </p:sp>
      <p:sp>
        <p:nvSpPr>
          <p:cNvPr id="5" name="Content Placeholder 4">
            <a:extLst>
              <a:ext uri="{FF2B5EF4-FFF2-40B4-BE49-F238E27FC236}">
                <a16:creationId xmlns:a16="http://schemas.microsoft.com/office/drawing/2014/main" id="{FF3F6B3B-23F9-4C31-B411-0CBB39CC0895}"/>
              </a:ext>
            </a:extLst>
          </p:cNvPr>
          <p:cNvSpPr>
            <a:spLocks noGrp="1"/>
          </p:cNvSpPr>
          <p:nvPr>
            <p:ph sz="half" idx="1"/>
          </p:nvPr>
        </p:nvSpPr>
        <p:spPr/>
        <p:txBody>
          <a:bodyPr>
            <a:normAutofit/>
          </a:bodyPr>
          <a:lstStyle/>
          <a:p>
            <a:r>
              <a:rPr lang="nl-NL" sz="3200" dirty="0"/>
              <a:t>Closure: er zijn geen elementen van de ene eenheid die niet ook in de andere passen.</a:t>
            </a:r>
            <a:endParaRPr lang="en-GB" sz="3200" dirty="0"/>
          </a:p>
        </p:txBody>
      </p:sp>
      <p:sp>
        <p:nvSpPr>
          <p:cNvPr id="6" name="Content Placeholder 5">
            <a:extLst>
              <a:ext uri="{FF2B5EF4-FFF2-40B4-BE49-F238E27FC236}">
                <a16:creationId xmlns:a16="http://schemas.microsoft.com/office/drawing/2014/main" id="{0FB1B592-24FC-4653-A125-B909C3C8B395}"/>
              </a:ext>
            </a:extLst>
          </p:cNvPr>
          <p:cNvSpPr>
            <a:spLocks noGrp="1"/>
          </p:cNvSpPr>
          <p:nvPr>
            <p:ph sz="half" idx="2"/>
          </p:nvPr>
        </p:nvSpPr>
        <p:spPr>
          <a:xfrm>
            <a:off x="6338315" y="2638044"/>
            <a:ext cx="4270247" cy="4102998"/>
          </a:xfrm>
        </p:spPr>
        <p:txBody>
          <a:bodyPr>
            <a:normAutofit/>
          </a:bodyPr>
          <a:lstStyle/>
          <a:p>
            <a:r>
              <a:rPr lang="nl-NL" sz="3200" dirty="0"/>
              <a:t>Gangbaar onderzoek: er zijn geen elementen in de data die niet in het antwoord passen</a:t>
            </a:r>
            <a:endParaRPr lang="en-GB" sz="3200" dirty="0"/>
          </a:p>
        </p:txBody>
      </p:sp>
    </p:spTree>
    <p:extLst>
      <p:ext uri="{BB962C8B-B14F-4D97-AF65-F5344CB8AC3E}">
        <p14:creationId xmlns:p14="http://schemas.microsoft.com/office/powerpoint/2010/main" val="2640924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2EC02D7-AF44-492E-94A2-55337B8677BF}"/>
              </a:ext>
            </a:extLst>
          </p:cNvPr>
          <p:cNvSpPr>
            <a:spLocks noGrp="1"/>
          </p:cNvSpPr>
          <p:nvPr>
            <p:ph type="title"/>
          </p:nvPr>
        </p:nvSpPr>
        <p:spPr/>
        <p:txBody>
          <a:bodyPr/>
          <a:lstStyle/>
          <a:p>
            <a:r>
              <a:rPr lang="nl-NL" dirty="0"/>
              <a:t>Closure: precies op elkaar passen</a:t>
            </a:r>
            <a:endParaRPr lang="en-GB" dirty="0"/>
          </a:p>
        </p:txBody>
      </p:sp>
      <p:sp>
        <p:nvSpPr>
          <p:cNvPr id="2" name="Content Placeholder 1">
            <a:extLst>
              <a:ext uri="{FF2B5EF4-FFF2-40B4-BE49-F238E27FC236}">
                <a16:creationId xmlns:a16="http://schemas.microsoft.com/office/drawing/2014/main" id="{6E5C365A-59B2-4427-B628-574F077140A4}"/>
              </a:ext>
            </a:extLst>
          </p:cNvPr>
          <p:cNvSpPr>
            <a:spLocks noGrp="1"/>
          </p:cNvSpPr>
          <p:nvPr>
            <p:ph idx="1"/>
          </p:nvPr>
        </p:nvSpPr>
        <p:spPr/>
        <p:txBody>
          <a:bodyPr>
            <a:normAutofit/>
          </a:bodyPr>
          <a:lstStyle/>
          <a:p>
            <a:r>
              <a:rPr lang="nl-NL" sz="3600" dirty="0"/>
              <a:t>Bij closure is er een bewijs geleverd.</a:t>
            </a:r>
          </a:p>
          <a:p>
            <a:endParaRPr lang="nl-NL" sz="3600" dirty="0"/>
          </a:p>
          <a:p>
            <a:r>
              <a:rPr lang="nl-NL" sz="3600" dirty="0"/>
              <a:t>En situatie- en persoonsonafhankelijke kennis gevonden.</a:t>
            </a:r>
          </a:p>
        </p:txBody>
      </p:sp>
    </p:spTree>
    <p:extLst>
      <p:ext uri="{BB962C8B-B14F-4D97-AF65-F5344CB8AC3E}">
        <p14:creationId xmlns:p14="http://schemas.microsoft.com/office/powerpoint/2010/main" val="467998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AA156-53DF-41E7-B5BD-7BA5AD80D3A7}"/>
              </a:ext>
            </a:extLst>
          </p:cNvPr>
          <p:cNvSpPr>
            <a:spLocks noGrp="1"/>
          </p:cNvSpPr>
          <p:nvPr>
            <p:ph type="title"/>
          </p:nvPr>
        </p:nvSpPr>
        <p:spPr>
          <a:xfrm>
            <a:off x="434340" y="964692"/>
            <a:ext cx="11292840" cy="1188720"/>
          </a:xfrm>
        </p:spPr>
        <p:txBody>
          <a:bodyPr/>
          <a:lstStyle/>
          <a:p>
            <a:r>
              <a:rPr lang="nl-NL" dirty="0"/>
              <a:t>Gangbaar onderzoek</a:t>
            </a:r>
            <a:endParaRPr lang="en-GB" dirty="0"/>
          </a:p>
        </p:txBody>
      </p:sp>
      <p:sp>
        <p:nvSpPr>
          <p:cNvPr id="3" name="Content Placeholder 2">
            <a:extLst>
              <a:ext uri="{FF2B5EF4-FFF2-40B4-BE49-F238E27FC236}">
                <a16:creationId xmlns:a16="http://schemas.microsoft.com/office/drawing/2014/main" id="{C451328B-349E-45AE-ACE4-E47463FE2333}"/>
              </a:ext>
            </a:extLst>
          </p:cNvPr>
          <p:cNvSpPr>
            <a:spLocks noGrp="1"/>
          </p:cNvSpPr>
          <p:nvPr>
            <p:ph idx="1"/>
          </p:nvPr>
        </p:nvSpPr>
        <p:spPr>
          <a:xfrm>
            <a:off x="434340" y="2638044"/>
            <a:ext cx="11292840" cy="4128516"/>
          </a:xfrm>
        </p:spPr>
        <p:txBody>
          <a:bodyPr>
            <a:normAutofit/>
          </a:bodyPr>
          <a:lstStyle/>
          <a:p>
            <a:r>
              <a:rPr lang="nl-NL" sz="2800" dirty="0"/>
              <a:t>Deze specificatie van closure under mapping niet goed bruikbaar voor lastige vraagstukken.</a:t>
            </a:r>
          </a:p>
          <a:p>
            <a:pPr lvl="1"/>
            <a:r>
              <a:rPr lang="nl-NL" sz="2600" dirty="0"/>
              <a:t>Onderzoeker is insider researcher: bias moeilijk uit te sluiten.</a:t>
            </a:r>
          </a:p>
          <a:p>
            <a:pPr lvl="1"/>
            <a:r>
              <a:rPr lang="nl-NL" sz="2600" dirty="0"/>
              <a:t>Onderzoeken en veranderen van elkaar gescheiden in een eerst-dan beweging:</a:t>
            </a:r>
          </a:p>
          <a:p>
            <a:pPr lvl="2"/>
            <a:r>
              <a:rPr lang="nl-NL" sz="2600" dirty="0"/>
              <a:t>Eerst onderzoeken dan veranderen</a:t>
            </a:r>
          </a:p>
          <a:p>
            <a:pPr lvl="2"/>
            <a:r>
              <a:rPr lang="nl-NL" sz="2600" dirty="0"/>
              <a:t>Eerst veranderen dan de verandering onderzoeken</a:t>
            </a:r>
          </a:p>
          <a:p>
            <a:pPr lvl="2"/>
            <a:r>
              <a:rPr lang="nl-NL" sz="2600" dirty="0"/>
              <a:t>Enz.</a:t>
            </a:r>
          </a:p>
          <a:p>
            <a:pPr lvl="1"/>
            <a:endParaRPr lang="en-GB" sz="2600" dirty="0"/>
          </a:p>
        </p:txBody>
      </p:sp>
    </p:spTree>
    <p:extLst>
      <p:ext uri="{BB962C8B-B14F-4D97-AF65-F5344CB8AC3E}">
        <p14:creationId xmlns:p14="http://schemas.microsoft.com/office/powerpoint/2010/main" val="3048925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7FF10-00EE-40E2-AE6C-7AD7084ECDC4}"/>
              </a:ext>
            </a:extLst>
          </p:cNvPr>
          <p:cNvSpPr>
            <a:spLocks noGrp="1"/>
          </p:cNvSpPr>
          <p:nvPr>
            <p:ph type="title"/>
          </p:nvPr>
        </p:nvSpPr>
        <p:spPr>
          <a:xfrm>
            <a:off x="467833" y="964692"/>
            <a:ext cx="11281144" cy="1188720"/>
          </a:xfrm>
        </p:spPr>
        <p:txBody>
          <a:bodyPr/>
          <a:lstStyle/>
          <a:p>
            <a:r>
              <a:rPr lang="nl-NL" dirty="0"/>
              <a:t>Kernidee?</a:t>
            </a:r>
            <a:endParaRPr lang="en-GB" dirty="0"/>
          </a:p>
        </p:txBody>
      </p:sp>
      <p:sp>
        <p:nvSpPr>
          <p:cNvPr id="3" name="Content Placeholder 2">
            <a:extLst>
              <a:ext uri="{FF2B5EF4-FFF2-40B4-BE49-F238E27FC236}">
                <a16:creationId xmlns:a16="http://schemas.microsoft.com/office/drawing/2014/main" id="{BB1CC179-8F17-476A-A3A7-6E49C3ED2805}"/>
              </a:ext>
            </a:extLst>
          </p:cNvPr>
          <p:cNvSpPr>
            <a:spLocks noGrp="1"/>
          </p:cNvSpPr>
          <p:nvPr>
            <p:ph idx="1"/>
          </p:nvPr>
        </p:nvSpPr>
        <p:spPr>
          <a:xfrm>
            <a:off x="467833" y="2638044"/>
            <a:ext cx="11281144" cy="4039203"/>
          </a:xfrm>
        </p:spPr>
        <p:txBody>
          <a:bodyPr>
            <a:normAutofit fontScale="77500" lnSpcReduction="20000"/>
          </a:bodyPr>
          <a:lstStyle/>
          <a:p>
            <a:pPr marL="0" indent="0">
              <a:buNone/>
            </a:pPr>
            <a:r>
              <a:rPr lang="nl-NL" sz="3600" dirty="0">
                <a:solidFill>
                  <a:schemeClr val="tx1"/>
                </a:solidFill>
              </a:rPr>
              <a:t>Hoe ‘closure under mapping’ te benutten voor een lastig sociaal vraagstuk vanuit een complexiteitsinvalshoek?</a:t>
            </a:r>
          </a:p>
          <a:p>
            <a:pPr marL="0" indent="0">
              <a:buNone/>
            </a:pPr>
            <a:endParaRPr lang="nl-NL" sz="3600" dirty="0">
              <a:solidFill>
                <a:schemeClr val="tx1"/>
              </a:solidFill>
            </a:endParaRPr>
          </a:p>
          <a:p>
            <a:pPr marL="0" indent="0">
              <a:buNone/>
            </a:pPr>
            <a:r>
              <a:rPr lang="nl-NL" sz="3600" dirty="0"/>
              <a:t>Dat wil zeggen: rekening houden met</a:t>
            </a:r>
          </a:p>
          <a:p>
            <a:pPr marL="457200" indent="-457200">
              <a:buAutoNum type="arabicPeriod"/>
            </a:pPr>
            <a:r>
              <a:rPr lang="nl-NL" sz="3600" dirty="0"/>
              <a:t>Onderzoeker als deelnemer</a:t>
            </a:r>
          </a:p>
          <a:p>
            <a:pPr marL="457200" indent="-457200">
              <a:buAutoNum type="arabicPeriod"/>
            </a:pPr>
            <a:r>
              <a:rPr lang="nl-NL" sz="3600" dirty="0"/>
              <a:t>Onderzoeken als interveniëren: experimenteren met onderlinge wisselwerking</a:t>
            </a:r>
          </a:p>
          <a:p>
            <a:pPr marL="457200" indent="-457200">
              <a:buAutoNum type="arabicPeriod"/>
            </a:pPr>
            <a:r>
              <a:rPr lang="nl-NL" sz="3600" dirty="0"/>
              <a:t>Zonder eerst-dan redenering: zonder scheiding onderzoek-interventie.</a:t>
            </a:r>
            <a:endParaRPr lang="en-GB" sz="3600" dirty="0"/>
          </a:p>
          <a:p>
            <a:pPr marL="0" indent="0">
              <a:buNone/>
            </a:pPr>
            <a:endParaRPr lang="nl-NL" sz="3600" dirty="0">
              <a:solidFill>
                <a:schemeClr val="tx1"/>
              </a:solidFill>
            </a:endParaRPr>
          </a:p>
          <a:p>
            <a:pPr marL="0" indent="0">
              <a:buNone/>
            </a:pPr>
            <a:endParaRPr lang="en-GB" dirty="0"/>
          </a:p>
        </p:txBody>
      </p:sp>
    </p:spTree>
    <p:extLst>
      <p:ext uri="{BB962C8B-B14F-4D97-AF65-F5344CB8AC3E}">
        <p14:creationId xmlns:p14="http://schemas.microsoft.com/office/powerpoint/2010/main" val="2349119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7A980-80BA-4934-A67A-3018E6446B9D}"/>
              </a:ext>
            </a:extLst>
          </p:cNvPr>
          <p:cNvSpPr>
            <a:spLocks noGrp="1"/>
          </p:cNvSpPr>
          <p:nvPr>
            <p:ph type="title"/>
          </p:nvPr>
        </p:nvSpPr>
        <p:spPr/>
        <p:txBody>
          <a:bodyPr/>
          <a:lstStyle/>
          <a:p>
            <a:r>
              <a:rPr lang="nl-NL" dirty="0"/>
              <a:t>Hoe Closure under mapping te benutten? </a:t>
            </a:r>
            <a:endParaRPr lang="en-GB" dirty="0"/>
          </a:p>
        </p:txBody>
      </p:sp>
      <p:sp>
        <p:nvSpPr>
          <p:cNvPr id="3" name="Content Placeholder 2">
            <a:extLst>
              <a:ext uri="{FF2B5EF4-FFF2-40B4-BE49-F238E27FC236}">
                <a16:creationId xmlns:a16="http://schemas.microsoft.com/office/drawing/2014/main" id="{8C7F7518-EB03-4A36-AC43-B7BF403D0FC0}"/>
              </a:ext>
            </a:extLst>
          </p:cNvPr>
          <p:cNvSpPr>
            <a:spLocks noGrp="1"/>
          </p:cNvSpPr>
          <p:nvPr>
            <p:ph idx="1"/>
          </p:nvPr>
        </p:nvSpPr>
        <p:spPr/>
        <p:txBody>
          <a:bodyPr>
            <a:normAutofit/>
          </a:bodyPr>
          <a:lstStyle/>
          <a:p>
            <a:r>
              <a:rPr lang="nl-NL" sz="3600" dirty="0"/>
              <a:t>Wat zijn dan de eenheden?</a:t>
            </a:r>
          </a:p>
          <a:p>
            <a:endParaRPr lang="nl-NL" sz="3600" dirty="0"/>
          </a:p>
          <a:p>
            <a:r>
              <a:rPr lang="nl-NL" sz="3600" dirty="0"/>
              <a:t>Verschillende voorstellen.</a:t>
            </a:r>
            <a:endParaRPr lang="en-GB" sz="3600" dirty="0"/>
          </a:p>
        </p:txBody>
      </p:sp>
    </p:spTree>
    <p:extLst>
      <p:ext uri="{BB962C8B-B14F-4D97-AF65-F5344CB8AC3E}">
        <p14:creationId xmlns:p14="http://schemas.microsoft.com/office/powerpoint/2010/main" val="3387626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7A980-80BA-4934-A67A-3018E6446B9D}"/>
              </a:ext>
            </a:extLst>
          </p:cNvPr>
          <p:cNvSpPr>
            <a:spLocks noGrp="1"/>
          </p:cNvSpPr>
          <p:nvPr>
            <p:ph type="title"/>
          </p:nvPr>
        </p:nvSpPr>
        <p:spPr>
          <a:xfrm>
            <a:off x="1581913" y="964692"/>
            <a:ext cx="9026649" cy="1188720"/>
          </a:xfrm>
        </p:spPr>
        <p:txBody>
          <a:bodyPr/>
          <a:lstStyle/>
          <a:p>
            <a:r>
              <a:rPr lang="nl-NL" dirty="0"/>
              <a:t>Voorstel de Zeeuw (2018)</a:t>
            </a:r>
            <a:endParaRPr lang="en-GB" dirty="0"/>
          </a:p>
        </p:txBody>
      </p:sp>
      <p:sp>
        <p:nvSpPr>
          <p:cNvPr id="4" name="Content Placeholder 3">
            <a:extLst>
              <a:ext uri="{FF2B5EF4-FFF2-40B4-BE49-F238E27FC236}">
                <a16:creationId xmlns:a16="http://schemas.microsoft.com/office/drawing/2014/main" id="{8B7977FB-E062-4EFE-BFA4-FC742EE18AE0}"/>
              </a:ext>
            </a:extLst>
          </p:cNvPr>
          <p:cNvSpPr>
            <a:spLocks noGrp="1"/>
          </p:cNvSpPr>
          <p:nvPr>
            <p:ph sz="half" idx="1"/>
          </p:nvPr>
        </p:nvSpPr>
        <p:spPr>
          <a:xfrm>
            <a:off x="1581913" y="2638044"/>
            <a:ext cx="2873130" cy="3101982"/>
          </a:xfrm>
        </p:spPr>
        <p:txBody>
          <a:bodyPr>
            <a:normAutofit lnSpcReduction="10000"/>
          </a:bodyPr>
          <a:lstStyle/>
          <a:p>
            <a:r>
              <a:rPr lang="nl-NL" sz="3200" dirty="0"/>
              <a:t>A: </a:t>
            </a:r>
            <a:r>
              <a:rPr lang="nl-NL" sz="3200" dirty="0">
                <a:solidFill>
                  <a:srgbClr val="002060"/>
                </a:solidFill>
              </a:rPr>
              <a:t>doel</a:t>
            </a:r>
          </a:p>
          <a:p>
            <a:r>
              <a:rPr lang="nl-NL" sz="3200" dirty="0"/>
              <a:t>B: </a:t>
            </a:r>
            <a:r>
              <a:rPr lang="nl-NL" sz="3200" dirty="0">
                <a:solidFill>
                  <a:srgbClr val="002060"/>
                </a:solidFill>
              </a:rPr>
              <a:t>hulpbron</a:t>
            </a:r>
            <a:endParaRPr lang="en-GB" sz="3200" dirty="0">
              <a:solidFill>
                <a:srgbClr val="002060"/>
              </a:solidFill>
            </a:endParaRPr>
          </a:p>
          <a:p>
            <a:endParaRPr lang="en-GB" dirty="0"/>
          </a:p>
        </p:txBody>
      </p:sp>
      <p:sp>
        <p:nvSpPr>
          <p:cNvPr id="5" name="Content Placeholder 4">
            <a:extLst>
              <a:ext uri="{FF2B5EF4-FFF2-40B4-BE49-F238E27FC236}">
                <a16:creationId xmlns:a16="http://schemas.microsoft.com/office/drawing/2014/main" id="{6614F0B8-04B6-472E-9EB5-EECCE8A715B9}"/>
              </a:ext>
            </a:extLst>
          </p:cNvPr>
          <p:cNvSpPr>
            <a:spLocks noGrp="1"/>
          </p:cNvSpPr>
          <p:nvPr>
            <p:ph sz="half" idx="2"/>
          </p:nvPr>
        </p:nvSpPr>
        <p:spPr>
          <a:xfrm>
            <a:off x="4848447" y="2638044"/>
            <a:ext cx="5760115" cy="4219956"/>
          </a:xfrm>
        </p:spPr>
        <p:txBody>
          <a:bodyPr>
            <a:normAutofit lnSpcReduction="10000"/>
          </a:bodyPr>
          <a:lstStyle/>
          <a:p>
            <a:pPr marL="342900" indent="-342900">
              <a:buAutoNum type="arabicPeriod"/>
            </a:pPr>
            <a:r>
              <a:rPr lang="nl-NL" sz="2400" dirty="0"/>
              <a:t>Formuleer</a:t>
            </a:r>
            <a:r>
              <a:rPr lang="nl-NL" sz="2400" dirty="0">
                <a:solidFill>
                  <a:srgbClr val="0070C0"/>
                </a:solidFill>
              </a:rPr>
              <a:t> </a:t>
            </a:r>
            <a:r>
              <a:rPr lang="nl-NL" sz="2400" i="1" dirty="0">
                <a:solidFill>
                  <a:schemeClr val="accent2">
                    <a:lumMod val="50000"/>
                  </a:schemeClr>
                </a:solidFill>
              </a:rPr>
              <a:t>een doel </a:t>
            </a:r>
          </a:p>
          <a:p>
            <a:pPr marL="342900" indent="-342900">
              <a:buAutoNum type="arabicPeriod"/>
            </a:pPr>
            <a:r>
              <a:rPr lang="nl-NL" sz="2400" dirty="0"/>
              <a:t>Verzamel </a:t>
            </a:r>
            <a:r>
              <a:rPr lang="nl-NL" sz="2400" i="1" dirty="0">
                <a:solidFill>
                  <a:schemeClr val="accent2">
                    <a:lumMod val="50000"/>
                  </a:schemeClr>
                </a:solidFill>
              </a:rPr>
              <a:t>hulpbronnen</a:t>
            </a:r>
          </a:p>
          <a:p>
            <a:pPr marL="342900" indent="-342900">
              <a:buAutoNum type="arabicPeriod"/>
            </a:pPr>
            <a:r>
              <a:rPr lang="nl-NL" sz="2400" dirty="0"/>
              <a:t>Beeld de hulpbronnen af op het doel </a:t>
            </a:r>
          </a:p>
          <a:p>
            <a:pPr marL="342900" indent="-342900">
              <a:buAutoNum type="arabicPeriod"/>
            </a:pPr>
            <a:r>
              <a:rPr lang="nl-NL" sz="2400" dirty="0"/>
              <a:t>Experimenteer met de hulpbronnen zodanig dat het doel </a:t>
            </a:r>
            <a:r>
              <a:rPr lang="nl-NL" sz="2400" i="1" dirty="0"/>
              <a:t>effectief</a:t>
            </a:r>
            <a:r>
              <a:rPr lang="nl-NL" sz="2400" dirty="0"/>
              <a:t> en </a:t>
            </a:r>
            <a:r>
              <a:rPr lang="nl-NL" sz="2400" i="1" dirty="0"/>
              <a:t>efficient</a:t>
            </a:r>
            <a:r>
              <a:rPr lang="nl-NL" sz="2400" i="1" dirty="0">
                <a:solidFill>
                  <a:schemeClr val="accent2">
                    <a:lumMod val="50000"/>
                  </a:schemeClr>
                </a:solidFill>
              </a:rPr>
              <a:t> </a:t>
            </a:r>
            <a:r>
              <a:rPr lang="nl-NL" sz="2400" dirty="0">
                <a:solidFill>
                  <a:schemeClr val="tx1"/>
                </a:solidFill>
              </a:rPr>
              <a:t>is bereikt.</a:t>
            </a:r>
          </a:p>
          <a:p>
            <a:pPr marL="0" indent="0">
              <a:buNone/>
            </a:pPr>
            <a:endParaRPr lang="nl-NL" sz="2400" i="1" dirty="0">
              <a:solidFill>
                <a:schemeClr val="accent2">
                  <a:lumMod val="50000"/>
                </a:schemeClr>
              </a:solidFill>
            </a:endParaRPr>
          </a:p>
          <a:p>
            <a:pPr marL="0" indent="0">
              <a:buNone/>
            </a:pPr>
            <a:r>
              <a:rPr lang="nl-NL" sz="2400" i="1" dirty="0">
                <a:solidFill>
                  <a:schemeClr val="accent2">
                    <a:lumMod val="50000"/>
                  </a:schemeClr>
                </a:solidFill>
              </a:rPr>
              <a:t>Een effectieve en efficiente verbinding tussen doel en hulpbron =   “scheme”</a:t>
            </a:r>
          </a:p>
          <a:p>
            <a:pPr marL="0" indent="0">
              <a:buNone/>
            </a:pPr>
            <a:r>
              <a:rPr lang="nl-NL" sz="2400" i="1" dirty="0">
                <a:solidFill>
                  <a:schemeClr val="accent2">
                    <a:lumMod val="50000"/>
                  </a:schemeClr>
                </a:solidFill>
              </a:rPr>
              <a:t>Scheme is ook een hulpbron</a:t>
            </a:r>
          </a:p>
          <a:p>
            <a:endParaRPr lang="en-GB" dirty="0"/>
          </a:p>
        </p:txBody>
      </p:sp>
    </p:spTree>
    <p:extLst>
      <p:ext uri="{BB962C8B-B14F-4D97-AF65-F5344CB8AC3E}">
        <p14:creationId xmlns:p14="http://schemas.microsoft.com/office/powerpoint/2010/main" val="1527259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172D6-0C16-41AB-8AD6-6F33FF8C6334}"/>
              </a:ext>
            </a:extLst>
          </p:cNvPr>
          <p:cNvSpPr>
            <a:spLocks noGrp="1"/>
          </p:cNvSpPr>
          <p:nvPr>
            <p:ph type="title"/>
          </p:nvPr>
        </p:nvSpPr>
        <p:spPr>
          <a:xfrm>
            <a:off x="1581912" y="964692"/>
            <a:ext cx="9026650" cy="1188720"/>
          </a:xfrm>
        </p:spPr>
        <p:txBody>
          <a:bodyPr/>
          <a:lstStyle/>
          <a:p>
            <a:r>
              <a:rPr lang="nl-NL" dirty="0"/>
              <a:t>Andere suggesties</a:t>
            </a:r>
            <a:endParaRPr lang="en-GB" dirty="0"/>
          </a:p>
        </p:txBody>
      </p:sp>
      <p:sp>
        <p:nvSpPr>
          <p:cNvPr id="3" name="Content Placeholder 2">
            <a:extLst>
              <a:ext uri="{FF2B5EF4-FFF2-40B4-BE49-F238E27FC236}">
                <a16:creationId xmlns:a16="http://schemas.microsoft.com/office/drawing/2014/main" id="{73B7AA19-9C7A-4968-A12B-3BF090CFE046}"/>
              </a:ext>
            </a:extLst>
          </p:cNvPr>
          <p:cNvSpPr>
            <a:spLocks noGrp="1"/>
          </p:cNvSpPr>
          <p:nvPr>
            <p:ph sz="half" idx="1"/>
          </p:nvPr>
        </p:nvSpPr>
        <p:spPr>
          <a:xfrm>
            <a:off x="1581912" y="2638043"/>
            <a:ext cx="4271771" cy="3932877"/>
          </a:xfrm>
        </p:spPr>
        <p:txBody>
          <a:bodyPr>
            <a:normAutofit fontScale="85000" lnSpcReduction="10000"/>
          </a:bodyPr>
          <a:lstStyle/>
          <a:p>
            <a:pPr marL="45720" indent="0">
              <a:buNone/>
            </a:pPr>
            <a:r>
              <a:rPr lang="nl-NL" sz="3600" dirty="0"/>
              <a:t>Hatchuel &amp; Weil (2009):</a:t>
            </a:r>
          </a:p>
          <a:p>
            <a:pPr lvl="1"/>
            <a:r>
              <a:rPr lang="nl-NL" sz="3400" dirty="0"/>
              <a:t>A: </a:t>
            </a:r>
            <a:r>
              <a:rPr lang="nl-NL" sz="3400" dirty="0">
                <a:solidFill>
                  <a:srgbClr val="002060"/>
                </a:solidFill>
              </a:rPr>
              <a:t>function</a:t>
            </a:r>
          </a:p>
          <a:p>
            <a:pPr lvl="1"/>
            <a:r>
              <a:rPr lang="nl-NL" sz="3400" dirty="0"/>
              <a:t>B: </a:t>
            </a:r>
            <a:r>
              <a:rPr lang="nl-NL" sz="3400" dirty="0">
                <a:solidFill>
                  <a:srgbClr val="002060"/>
                </a:solidFill>
              </a:rPr>
              <a:t>structures</a:t>
            </a:r>
          </a:p>
          <a:p>
            <a:pPr lvl="1"/>
            <a:endParaRPr lang="nl-NL" sz="3400" dirty="0"/>
          </a:p>
          <a:p>
            <a:pPr lvl="1"/>
            <a:r>
              <a:rPr lang="nl-NL" sz="3400" dirty="0"/>
              <a:t>(problem solving, design theory)</a:t>
            </a:r>
          </a:p>
          <a:p>
            <a:endParaRPr lang="en-GB" dirty="0"/>
          </a:p>
        </p:txBody>
      </p:sp>
      <p:sp>
        <p:nvSpPr>
          <p:cNvPr id="4" name="Content Placeholder 3">
            <a:extLst>
              <a:ext uri="{FF2B5EF4-FFF2-40B4-BE49-F238E27FC236}">
                <a16:creationId xmlns:a16="http://schemas.microsoft.com/office/drawing/2014/main" id="{644BDED4-7FEA-4EFF-89EA-FF61489305CD}"/>
              </a:ext>
            </a:extLst>
          </p:cNvPr>
          <p:cNvSpPr>
            <a:spLocks noGrp="1"/>
          </p:cNvSpPr>
          <p:nvPr>
            <p:ph sz="half" idx="2"/>
          </p:nvPr>
        </p:nvSpPr>
        <p:spPr/>
        <p:txBody>
          <a:bodyPr>
            <a:normAutofit fontScale="85000" lnSpcReduction="10000"/>
          </a:bodyPr>
          <a:lstStyle/>
          <a:p>
            <a:pPr marL="45720" indent="0">
              <a:buNone/>
            </a:pPr>
            <a:r>
              <a:rPr lang="nl-NL" sz="3600" dirty="0"/>
              <a:t>Wu (2018):</a:t>
            </a:r>
          </a:p>
          <a:p>
            <a:pPr lvl="1"/>
            <a:r>
              <a:rPr lang="nl-NL" sz="3400" dirty="0"/>
              <a:t>A: </a:t>
            </a:r>
            <a:r>
              <a:rPr lang="nl-NL" sz="3400" dirty="0">
                <a:solidFill>
                  <a:srgbClr val="002060"/>
                </a:solidFill>
              </a:rPr>
              <a:t>action</a:t>
            </a:r>
            <a:r>
              <a:rPr lang="nl-NL" sz="3400" dirty="0"/>
              <a:t> (to improve)</a:t>
            </a:r>
          </a:p>
          <a:p>
            <a:pPr lvl="1"/>
            <a:r>
              <a:rPr lang="nl-NL" sz="3400" dirty="0"/>
              <a:t>B: </a:t>
            </a:r>
            <a:r>
              <a:rPr lang="nl-NL" sz="3400" dirty="0">
                <a:solidFill>
                  <a:srgbClr val="002060"/>
                </a:solidFill>
              </a:rPr>
              <a:t>resource-goal combinations </a:t>
            </a:r>
            <a:r>
              <a:rPr lang="nl-NL" sz="3400" dirty="0"/>
              <a:t>(schemes)</a:t>
            </a:r>
          </a:p>
          <a:p>
            <a:pPr lvl="1"/>
            <a:endParaRPr lang="nl-NL" sz="3400" dirty="0"/>
          </a:p>
          <a:p>
            <a:pPr lvl="1"/>
            <a:r>
              <a:rPr lang="nl-NL" sz="3400" dirty="0"/>
              <a:t>(marketing, economics)</a:t>
            </a:r>
            <a:endParaRPr lang="en-GB" sz="3400" dirty="0"/>
          </a:p>
          <a:p>
            <a:endParaRPr lang="en-GB" dirty="0"/>
          </a:p>
        </p:txBody>
      </p:sp>
    </p:spTree>
    <p:extLst>
      <p:ext uri="{BB962C8B-B14F-4D97-AF65-F5344CB8AC3E}">
        <p14:creationId xmlns:p14="http://schemas.microsoft.com/office/powerpoint/2010/main" val="2955744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172D6-0C16-41AB-8AD6-6F33FF8C6334}"/>
              </a:ext>
            </a:extLst>
          </p:cNvPr>
          <p:cNvSpPr>
            <a:spLocks noGrp="1"/>
          </p:cNvSpPr>
          <p:nvPr>
            <p:ph type="title"/>
          </p:nvPr>
        </p:nvSpPr>
        <p:spPr>
          <a:xfrm>
            <a:off x="552893" y="964692"/>
            <a:ext cx="11238472" cy="1188720"/>
          </a:xfrm>
        </p:spPr>
        <p:txBody>
          <a:bodyPr/>
          <a:lstStyle/>
          <a:p>
            <a:r>
              <a:rPr lang="nl-NL" dirty="0"/>
              <a:t>Onze suggesties: handelingsonderzoek</a:t>
            </a:r>
            <a:endParaRPr lang="en-GB" dirty="0"/>
          </a:p>
        </p:txBody>
      </p:sp>
      <p:sp>
        <p:nvSpPr>
          <p:cNvPr id="3" name="Content Placeholder 2">
            <a:extLst>
              <a:ext uri="{FF2B5EF4-FFF2-40B4-BE49-F238E27FC236}">
                <a16:creationId xmlns:a16="http://schemas.microsoft.com/office/drawing/2014/main" id="{73B7AA19-9C7A-4968-A12B-3BF090CFE046}"/>
              </a:ext>
            </a:extLst>
          </p:cNvPr>
          <p:cNvSpPr>
            <a:spLocks noGrp="1"/>
          </p:cNvSpPr>
          <p:nvPr>
            <p:ph sz="half" idx="1"/>
          </p:nvPr>
        </p:nvSpPr>
        <p:spPr>
          <a:xfrm>
            <a:off x="400636" y="2638044"/>
            <a:ext cx="3267598" cy="3101982"/>
          </a:xfrm>
        </p:spPr>
        <p:txBody>
          <a:bodyPr>
            <a:normAutofit/>
          </a:bodyPr>
          <a:lstStyle/>
          <a:p>
            <a:pPr marL="228600" lvl="1" indent="0">
              <a:buNone/>
            </a:pPr>
            <a:r>
              <a:rPr lang="nl-NL" sz="2800" dirty="0"/>
              <a:t>A: </a:t>
            </a:r>
            <a:r>
              <a:rPr lang="nl-NL" sz="2800" dirty="0">
                <a:solidFill>
                  <a:srgbClr val="002060"/>
                </a:solidFill>
              </a:rPr>
              <a:t>Handelings-verlegenheid</a:t>
            </a:r>
          </a:p>
          <a:p>
            <a:pPr marL="228600" lvl="1" indent="0">
              <a:buNone/>
            </a:pPr>
            <a:r>
              <a:rPr lang="nl-NL" sz="2800" dirty="0"/>
              <a:t>B: </a:t>
            </a:r>
            <a:r>
              <a:rPr lang="nl-NL" sz="2800" dirty="0">
                <a:solidFill>
                  <a:srgbClr val="002060"/>
                </a:solidFill>
              </a:rPr>
              <a:t>Onderlinge wisselwerking</a:t>
            </a:r>
          </a:p>
          <a:p>
            <a:pPr lvl="1"/>
            <a:endParaRPr lang="nl-NL" sz="3400" dirty="0"/>
          </a:p>
          <a:p>
            <a:endParaRPr lang="en-GB" dirty="0"/>
          </a:p>
        </p:txBody>
      </p:sp>
      <p:sp>
        <p:nvSpPr>
          <p:cNvPr id="4" name="Content Placeholder 3">
            <a:extLst>
              <a:ext uri="{FF2B5EF4-FFF2-40B4-BE49-F238E27FC236}">
                <a16:creationId xmlns:a16="http://schemas.microsoft.com/office/drawing/2014/main" id="{644BDED4-7FEA-4EFF-89EA-FF61489305CD}"/>
              </a:ext>
            </a:extLst>
          </p:cNvPr>
          <p:cNvSpPr>
            <a:spLocks noGrp="1"/>
          </p:cNvSpPr>
          <p:nvPr>
            <p:ph sz="half" idx="2"/>
          </p:nvPr>
        </p:nvSpPr>
        <p:spPr>
          <a:xfrm>
            <a:off x="4061637" y="2638044"/>
            <a:ext cx="7729728" cy="4145528"/>
          </a:xfrm>
        </p:spPr>
        <p:txBody>
          <a:bodyPr>
            <a:normAutofit/>
          </a:bodyPr>
          <a:lstStyle/>
          <a:p>
            <a:pPr marL="342900" indent="-342900">
              <a:buAutoNum type="arabicPeriod"/>
            </a:pPr>
            <a:r>
              <a:rPr lang="nl-NL" sz="2400" dirty="0"/>
              <a:t>Formuleer</a:t>
            </a:r>
            <a:r>
              <a:rPr lang="nl-NL" sz="2400" dirty="0">
                <a:solidFill>
                  <a:srgbClr val="0070C0"/>
                </a:solidFill>
              </a:rPr>
              <a:t> </a:t>
            </a:r>
            <a:r>
              <a:rPr lang="nl-NL" sz="2400" i="1" dirty="0">
                <a:solidFill>
                  <a:schemeClr val="accent2">
                    <a:lumMod val="50000"/>
                  </a:schemeClr>
                </a:solidFill>
              </a:rPr>
              <a:t>een handelingsverlegenheid </a:t>
            </a:r>
          </a:p>
          <a:p>
            <a:pPr marL="342900" indent="-342900">
              <a:buAutoNum type="arabicPeriod"/>
            </a:pPr>
            <a:r>
              <a:rPr lang="nl-NL" sz="2400" dirty="0"/>
              <a:t>Verzamel </a:t>
            </a:r>
            <a:r>
              <a:rPr lang="nl-NL" sz="2400" i="1" dirty="0">
                <a:solidFill>
                  <a:schemeClr val="accent2">
                    <a:lumMod val="50000"/>
                  </a:schemeClr>
                </a:solidFill>
              </a:rPr>
              <a:t>onderling wisselwerkende betrokkenen</a:t>
            </a:r>
          </a:p>
          <a:p>
            <a:pPr marL="342900" indent="-342900">
              <a:buAutoNum type="arabicPeriod"/>
            </a:pPr>
            <a:r>
              <a:rPr lang="nl-NL" sz="2400" dirty="0"/>
              <a:t>Beeld de wisselwerking af op de handelingsverlegenheid </a:t>
            </a:r>
          </a:p>
          <a:p>
            <a:pPr marL="342900" indent="-342900">
              <a:buAutoNum type="arabicPeriod"/>
            </a:pPr>
            <a:r>
              <a:rPr lang="nl-NL" sz="2400" dirty="0"/>
              <a:t>Experimenteer met de onderlinge wisselwerking zodanig dat de handelingsverlegenheid </a:t>
            </a:r>
            <a:r>
              <a:rPr lang="nl-NL" sz="2400" b="1" i="1" dirty="0"/>
              <a:t>voor iedere betrokkene</a:t>
            </a:r>
            <a:r>
              <a:rPr lang="nl-NL" sz="2400" b="1" dirty="0"/>
              <a:t> </a:t>
            </a:r>
            <a:r>
              <a:rPr lang="nl-NL" sz="2400" dirty="0"/>
              <a:t>en </a:t>
            </a:r>
            <a:r>
              <a:rPr lang="nl-NL" sz="2400" b="1" i="1" dirty="0"/>
              <a:t>voor tenminste enige tijd</a:t>
            </a:r>
            <a:r>
              <a:rPr lang="nl-NL" sz="2400" b="1" i="1" dirty="0">
                <a:solidFill>
                  <a:schemeClr val="accent2">
                    <a:lumMod val="50000"/>
                  </a:schemeClr>
                </a:solidFill>
              </a:rPr>
              <a:t> </a:t>
            </a:r>
            <a:r>
              <a:rPr lang="nl-NL" sz="2400" dirty="0">
                <a:solidFill>
                  <a:schemeClr val="tx1"/>
                </a:solidFill>
              </a:rPr>
              <a:t>is afgenomen.</a:t>
            </a:r>
          </a:p>
          <a:p>
            <a:pPr marL="342900" indent="-342900">
              <a:buAutoNum type="arabicPeriod"/>
            </a:pPr>
            <a:r>
              <a:rPr lang="nl-NL" sz="2400" dirty="0">
                <a:solidFill>
                  <a:schemeClr val="tx1"/>
                </a:solidFill>
              </a:rPr>
              <a:t>Sluit externe motieven uit bij de eerste 4 instructies.</a:t>
            </a:r>
          </a:p>
          <a:p>
            <a:endParaRPr lang="en-GB" dirty="0"/>
          </a:p>
        </p:txBody>
      </p:sp>
    </p:spTree>
    <p:extLst>
      <p:ext uri="{BB962C8B-B14F-4D97-AF65-F5344CB8AC3E}">
        <p14:creationId xmlns:p14="http://schemas.microsoft.com/office/powerpoint/2010/main" val="14632910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2EC02D7-AF44-492E-94A2-55337B8677BF}"/>
              </a:ext>
            </a:extLst>
          </p:cNvPr>
          <p:cNvSpPr>
            <a:spLocks noGrp="1"/>
          </p:cNvSpPr>
          <p:nvPr>
            <p:ph type="title"/>
          </p:nvPr>
        </p:nvSpPr>
        <p:spPr>
          <a:xfrm>
            <a:off x="1581912" y="964692"/>
            <a:ext cx="9273930" cy="1188720"/>
          </a:xfrm>
        </p:spPr>
        <p:txBody>
          <a:bodyPr/>
          <a:lstStyle/>
          <a:p>
            <a:r>
              <a:rPr lang="nl-NL" dirty="0"/>
              <a:t>Closure: precies op elkaar passen</a:t>
            </a:r>
            <a:endParaRPr lang="en-GB" dirty="0"/>
          </a:p>
        </p:txBody>
      </p:sp>
      <p:sp>
        <p:nvSpPr>
          <p:cNvPr id="5" name="Content Placeholder 4">
            <a:extLst>
              <a:ext uri="{FF2B5EF4-FFF2-40B4-BE49-F238E27FC236}">
                <a16:creationId xmlns:a16="http://schemas.microsoft.com/office/drawing/2014/main" id="{FF3F6B3B-23F9-4C31-B411-0CBB39CC0895}"/>
              </a:ext>
            </a:extLst>
          </p:cNvPr>
          <p:cNvSpPr>
            <a:spLocks noGrp="1"/>
          </p:cNvSpPr>
          <p:nvPr>
            <p:ph sz="half" idx="1"/>
          </p:nvPr>
        </p:nvSpPr>
        <p:spPr>
          <a:xfrm>
            <a:off x="1581913" y="2638044"/>
            <a:ext cx="4110228" cy="3101982"/>
          </a:xfrm>
        </p:spPr>
        <p:txBody>
          <a:bodyPr>
            <a:normAutofit fontScale="92500" lnSpcReduction="20000"/>
          </a:bodyPr>
          <a:lstStyle/>
          <a:p>
            <a:pPr marL="0" indent="0">
              <a:buNone/>
            </a:pPr>
            <a:r>
              <a:rPr lang="nl-NL" sz="3200" dirty="0"/>
              <a:t>Closure: er zijn geen elementen van de ene eenheid die niet in ook de andere passen.</a:t>
            </a:r>
            <a:endParaRPr lang="en-GB" sz="3200" dirty="0"/>
          </a:p>
        </p:txBody>
      </p:sp>
      <p:sp>
        <p:nvSpPr>
          <p:cNvPr id="6" name="Content Placeholder 5">
            <a:extLst>
              <a:ext uri="{FF2B5EF4-FFF2-40B4-BE49-F238E27FC236}">
                <a16:creationId xmlns:a16="http://schemas.microsoft.com/office/drawing/2014/main" id="{0FB1B592-24FC-4653-A125-B909C3C8B395}"/>
              </a:ext>
            </a:extLst>
          </p:cNvPr>
          <p:cNvSpPr>
            <a:spLocks noGrp="1"/>
          </p:cNvSpPr>
          <p:nvPr>
            <p:ph sz="half" idx="2"/>
          </p:nvPr>
        </p:nvSpPr>
        <p:spPr>
          <a:xfrm>
            <a:off x="5853683" y="2638044"/>
            <a:ext cx="5002159" cy="4102998"/>
          </a:xfrm>
        </p:spPr>
        <p:txBody>
          <a:bodyPr>
            <a:normAutofit fontScale="92500" lnSpcReduction="20000"/>
          </a:bodyPr>
          <a:lstStyle/>
          <a:p>
            <a:pPr marL="0" indent="0">
              <a:buNone/>
            </a:pPr>
            <a:r>
              <a:rPr lang="nl-NL" sz="3200" dirty="0"/>
              <a:t>Handelingsonderzoek:</a:t>
            </a:r>
          </a:p>
          <a:p>
            <a:r>
              <a:rPr lang="nl-NL" sz="3200" dirty="0"/>
              <a:t>‘</a:t>
            </a:r>
            <a:r>
              <a:rPr lang="nl-NL" sz="3200" i="1" dirty="0"/>
              <a:t>Voor iedere betrokkene’</a:t>
            </a:r>
            <a:r>
              <a:rPr lang="nl-NL" sz="3200" dirty="0"/>
              <a:t>: er zijn geen betrokkenen buiten de afgenomen handelingsverlegenheid.</a:t>
            </a:r>
          </a:p>
          <a:p>
            <a:r>
              <a:rPr lang="nl-NL" sz="3200" dirty="0"/>
              <a:t>‘</a:t>
            </a:r>
            <a:r>
              <a:rPr lang="nl-NL" sz="3200" i="1" dirty="0"/>
              <a:t>Voor tenminste enige tijd</a:t>
            </a:r>
            <a:r>
              <a:rPr lang="nl-NL" sz="3200" dirty="0"/>
              <a:t>’: er zijn (voorlopig) geen toekomstige periodes buiten de afgenomen handelingsverlegenheid.</a:t>
            </a:r>
            <a:endParaRPr lang="en-GB" sz="3200" dirty="0"/>
          </a:p>
        </p:txBody>
      </p:sp>
    </p:spTree>
    <p:extLst>
      <p:ext uri="{BB962C8B-B14F-4D97-AF65-F5344CB8AC3E}">
        <p14:creationId xmlns:p14="http://schemas.microsoft.com/office/powerpoint/2010/main" val="520433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2EC02D7-AF44-492E-94A2-55337B8677BF}"/>
              </a:ext>
            </a:extLst>
          </p:cNvPr>
          <p:cNvSpPr>
            <a:spLocks noGrp="1"/>
          </p:cNvSpPr>
          <p:nvPr>
            <p:ph type="title"/>
          </p:nvPr>
        </p:nvSpPr>
        <p:spPr/>
        <p:txBody>
          <a:bodyPr/>
          <a:lstStyle/>
          <a:p>
            <a:r>
              <a:rPr lang="nl-NL" dirty="0"/>
              <a:t>Closure: precies op elkaar passen</a:t>
            </a:r>
            <a:endParaRPr lang="en-GB" dirty="0"/>
          </a:p>
        </p:txBody>
      </p:sp>
      <p:sp>
        <p:nvSpPr>
          <p:cNvPr id="2" name="Content Placeholder 1">
            <a:extLst>
              <a:ext uri="{FF2B5EF4-FFF2-40B4-BE49-F238E27FC236}">
                <a16:creationId xmlns:a16="http://schemas.microsoft.com/office/drawing/2014/main" id="{79F0C954-D254-449A-A121-A0B9763C03CB}"/>
              </a:ext>
            </a:extLst>
          </p:cNvPr>
          <p:cNvSpPr>
            <a:spLocks noGrp="1"/>
          </p:cNvSpPr>
          <p:nvPr>
            <p:ph idx="1"/>
          </p:nvPr>
        </p:nvSpPr>
        <p:spPr>
          <a:xfrm>
            <a:off x="2231136" y="2638044"/>
            <a:ext cx="7729728" cy="4139946"/>
          </a:xfrm>
        </p:spPr>
        <p:txBody>
          <a:bodyPr>
            <a:normAutofit lnSpcReduction="10000"/>
          </a:bodyPr>
          <a:lstStyle/>
          <a:p>
            <a:r>
              <a:rPr lang="nl-NL" sz="2800" dirty="0"/>
              <a:t>Wanneer ieders handelingsverlegenheid is afgenomen voor tenminste enige tijd, dan is er sprake van bewijs:</a:t>
            </a:r>
          </a:p>
          <a:p>
            <a:pPr lvl="1"/>
            <a:r>
              <a:rPr lang="nl-NL" sz="2600" dirty="0"/>
              <a:t>Die manier van onderling wisselwerking leidt potentieel tot het afnemen van handelingsverlegenheid, voor een ieder voor enige tijd.</a:t>
            </a:r>
          </a:p>
          <a:p>
            <a:pPr lvl="1"/>
            <a:endParaRPr lang="nl-NL" sz="2600" dirty="0"/>
          </a:p>
          <a:p>
            <a:r>
              <a:rPr lang="nl-NL" sz="2800" dirty="0"/>
              <a:t>Tenminste enige tijd: duurzaam of antifragiel.</a:t>
            </a:r>
            <a:endParaRPr lang="en-GB" sz="2800" dirty="0"/>
          </a:p>
        </p:txBody>
      </p:sp>
    </p:spTree>
    <p:extLst>
      <p:ext uri="{BB962C8B-B14F-4D97-AF65-F5344CB8AC3E}">
        <p14:creationId xmlns:p14="http://schemas.microsoft.com/office/powerpoint/2010/main" val="199144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46C8D-6A39-4CE9-AD04-FB46EF3239B1}"/>
              </a:ext>
            </a:extLst>
          </p:cNvPr>
          <p:cNvSpPr>
            <a:spLocks noGrp="1"/>
          </p:cNvSpPr>
          <p:nvPr>
            <p:ph type="title"/>
          </p:nvPr>
        </p:nvSpPr>
        <p:spPr>
          <a:xfrm>
            <a:off x="1541720" y="291548"/>
            <a:ext cx="10069032" cy="675861"/>
          </a:xfrm>
        </p:spPr>
        <p:txBody>
          <a:bodyPr>
            <a:noAutofit/>
          </a:bodyPr>
          <a:lstStyle/>
          <a:p>
            <a:r>
              <a:rPr lang="nl-NL" sz="3600" dirty="0"/>
              <a:t>University of applied science</a:t>
            </a:r>
            <a:endParaRPr lang="en-GB" sz="3600" dirty="0"/>
          </a:p>
        </p:txBody>
      </p:sp>
      <p:sp>
        <p:nvSpPr>
          <p:cNvPr id="3" name="Content Placeholder 2">
            <a:extLst>
              <a:ext uri="{FF2B5EF4-FFF2-40B4-BE49-F238E27FC236}">
                <a16:creationId xmlns:a16="http://schemas.microsoft.com/office/drawing/2014/main" id="{8887EB45-3A0D-45D6-8F27-F511E6362AE8}"/>
              </a:ext>
            </a:extLst>
          </p:cNvPr>
          <p:cNvSpPr>
            <a:spLocks noGrp="1"/>
          </p:cNvSpPr>
          <p:nvPr>
            <p:ph idx="1"/>
          </p:nvPr>
        </p:nvSpPr>
        <p:spPr>
          <a:xfrm>
            <a:off x="1541722" y="1488559"/>
            <a:ext cx="10069032" cy="4888388"/>
          </a:xfrm>
        </p:spPr>
        <p:txBody>
          <a:bodyPr>
            <a:normAutofit/>
          </a:bodyPr>
          <a:lstStyle/>
          <a:p>
            <a:r>
              <a:rPr lang="nl-NL" sz="3600" dirty="0"/>
              <a:t>Masteropleiding Pedagogiek</a:t>
            </a:r>
          </a:p>
          <a:p>
            <a:endParaRPr lang="nl-NL" sz="3600" dirty="0"/>
          </a:p>
          <a:p>
            <a:pPr lvl="1"/>
            <a:r>
              <a:rPr lang="nl-NL" sz="3400" dirty="0"/>
              <a:t>Onderdeel van het werk van een onderwijzer, social worker, leidinggevende, intern begeleider, coordinator is:</a:t>
            </a:r>
          </a:p>
          <a:p>
            <a:pPr lvl="2"/>
            <a:r>
              <a:rPr lang="nl-NL" sz="3200" dirty="0"/>
              <a:t>Hoe bij te dragen een de oplossing van een taai /</a:t>
            </a:r>
            <a:r>
              <a:rPr lang="nl-NL" sz="3200" dirty="0" err="1"/>
              <a:t>wicked</a:t>
            </a:r>
            <a:r>
              <a:rPr lang="nl-NL" sz="3200" dirty="0"/>
              <a:t> vraagstuk in het eigen werk op een systematische, professionele manier? </a:t>
            </a:r>
          </a:p>
          <a:p>
            <a:endParaRPr lang="nl-NL" sz="3600" dirty="0"/>
          </a:p>
        </p:txBody>
      </p:sp>
    </p:spTree>
    <p:extLst>
      <p:ext uri="{BB962C8B-B14F-4D97-AF65-F5344CB8AC3E}">
        <p14:creationId xmlns:p14="http://schemas.microsoft.com/office/powerpoint/2010/main" val="3269407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C85215B-A7B2-405D-98F0-BE2F9B3C308A}"/>
              </a:ext>
            </a:extLst>
          </p:cNvPr>
          <p:cNvSpPr>
            <a:spLocks noGrp="1"/>
          </p:cNvSpPr>
          <p:nvPr>
            <p:ph type="title"/>
          </p:nvPr>
        </p:nvSpPr>
        <p:spPr>
          <a:xfrm>
            <a:off x="276447" y="255181"/>
            <a:ext cx="11653283" cy="1201479"/>
          </a:xfrm>
        </p:spPr>
        <p:txBody>
          <a:bodyPr/>
          <a:lstStyle/>
          <a:p>
            <a:r>
              <a:rPr lang="nl-NL" dirty="0"/>
              <a:t>Handelingsonderzoek: instructies</a:t>
            </a:r>
            <a:endParaRPr lang="en-GB" dirty="0"/>
          </a:p>
        </p:txBody>
      </p:sp>
      <p:sp>
        <p:nvSpPr>
          <p:cNvPr id="6" name="Content Placeholder 5">
            <a:extLst>
              <a:ext uri="{FF2B5EF4-FFF2-40B4-BE49-F238E27FC236}">
                <a16:creationId xmlns:a16="http://schemas.microsoft.com/office/drawing/2014/main" id="{B2C8E560-AE39-44AC-AA8B-69B377C82CA9}"/>
              </a:ext>
            </a:extLst>
          </p:cNvPr>
          <p:cNvSpPr>
            <a:spLocks noGrp="1"/>
          </p:cNvSpPr>
          <p:nvPr>
            <p:ph idx="1"/>
          </p:nvPr>
        </p:nvSpPr>
        <p:spPr>
          <a:xfrm>
            <a:off x="276447" y="1669312"/>
            <a:ext cx="11748976" cy="5071730"/>
          </a:xfrm>
        </p:spPr>
        <p:txBody>
          <a:bodyPr/>
          <a:lstStyle/>
          <a:p>
            <a:pPr marL="342900" indent="-342900">
              <a:buAutoNum type="arabicPeriod"/>
            </a:pPr>
            <a:r>
              <a:rPr lang="nl-NL" sz="2400" dirty="0"/>
              <a:t>Formuleer een handelingsverlegenheid (</a:t>
            </a:r>
            <a:r>
              <a:rPr lang="nl-NL" sz="2400" i="1" dirty="0">
                <a:solidFill>
                  <a:srgbClr val="FF0000"/>
                </a:solidFill>
              </a:rPr>
              <a:t>claim</a:t>
            </a:r>
            <a:r>
              <a:rPr lang="nl-NL" sz="2400" dirty="0"/>
              <a:t>).</a:t>
            </a:r>
          </a:p>
          <a:p>
            <a:pPr marL="342900" indent="-342900">
              <a:buAutoNum type="arabicPeriod"/>
            </a:pPr>
            <a:r>
              <a:rPr lang="nl-NL" sz="2400" dirty="0"/>
              <a:t>Verzamel betrokkenen bij de handelingsverlegenheid: onderzoeksgroep (</a:t>
            </a:r>
            <a:r>
              <a:rPr lang="nl-NL" sz="2400" i="1" dirty="0">
                <a:solidFill>
                  <a:srgbClr val="FF0000"/>
                </a:solidFill>
              </a:rPr>
              <a:t>set</a:t>
            </a:r>
            <a:r>
              <a:rPr lang="nl-NL" sz="2400" dirty="0"/>
              <a:t>).</a:t>
            </a:r>
          </a:p>
          <a:p>
            <a:pPr marL="342900" indent="-342900">
              <a:buAutoNum type="arabicPeriod"/>
            </a:pPr>
            <a:r>
              <a:rPr lang="nl-NL" sz="2400" dirty="0"/>
              <a:t>Bevorder dat de betrokkenen hun onderlinge wisselwerking betrekken op de handelingsverlegenheid (</a:t>
            </a:r>
            <a:r>
              <a:rPr lang="nl-NL" sz="2400" i="1" dirty="0">
                <a:solidFill>
                  <a:srgbClr val="FF0000"/>
                </a:solidFill>
              </a:rPr>
              <a:t>mappin</a:t>
            </a:r>
            <a:r>
              <a:rPr lang="nl-NL" sz="2400" dirty="0">
                <a:solidFill>
                  <a:srgbClr val="FF0000"/>
                </a:solidFill>
              </a:rPr>
              <a:t>g</a:t>
            </a:r>
            <a:r>
              <a:rPr lang="nl-NL" sz="2400" dirty="0"/>
              <a:t>).</a:t>
            </a:r>
          </a:p>
          <a:p>
            <a:pPr marL="342900" indent="-342900">
              <a:buAutoNum type="arabicPeriod"/>
            </a:pPr>
            <a:r>
              <a:rPr lang="nl-NL" sz="2400" dirty="0"/>
              <a:t>Bevorder dat de betrokkenen zodanig experimenteren met hun onderlinge wisselwerking dat de handelingsverlegenheid voor alle betrokkenen afneemt (of dat ze zich tenminste niet tegen de verandering verzetten) voor tenminste enige tijd (</a:t>
            </a:r>
            <a:r>
              <a:rPr lang="nl-NL" sz="2400" i="1" dirty="0">
                <a:solidFill>
                  <a:srgbClr val="FF0000"/>
                </a:solidFill>
              </a:rPr>
              <a:t>closure</a:t>
            </a:r>
            <a:r>
              <a:rPr lang="nl-NL" sz="2400" dirty="0"/>
              <a:t>).</a:t>
            </a:r>
          </a:p>
          <a:p>
            <a:pPr marL="342900" indent="-342900">
              <a:buAutoNum type="arabicPeriod"/>
            </a:pPr>
            <a:r>
              <a:rPr lang="nl-NL" sz="2400" dirty="0"/>
              <a:t>Sluit externe motieven uit bij de uitvoering van de instructies. Dat wil zeggen dat er niet </a:t>
            </a:r>
            <a:r>
              <a:rPr lang="nl-NL" sz="2400" b="1" dirty="0"/>
              <a:t>van te voren van buiten </a:t>
            </a:r>
            <a:r>
              <a:rPr lang="nl-NL" sz="2400" dirty="0"/>
              <a:t>eisen kunnen worden gesteld aan de formulering van de handelingsverlegenheid, aan de deelname van betrokkenen en aan de wijze van experimenteren.</a:t>
            </a:r>
          </a:p>
          <a:p>
            <a:pPr marL="0" indent="0">
              <a:buNone/>
            </a:pPr>
            <a:endParaRPr lang="en-GB" dirty="0"/>
          </a:p>
        </p:txBody>
      </p:sp>
    </p:spTree>
    <p:extLst>
      <p:ext uri="{BB962C8B-B14F-4D97-AF65-F5344CB8AC3E}">
        <p14:creationId xmlns:p14="http://schemas.microsoft.com/office/powerpoint/2010/main" val="26571172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CE900-1EB7-4453-BCDF-E45AE5987624}"/>
              </a:ext>
            </a:extLst>
          </p:cNvPr>
          <p:cNvSpPr>
            <a:spLocks noGrp="1"/>
          </p:cNvSpPr>
          <p:nvPr>
            <p:ph type="title"/>
          </p:nvPr>
        </p:nvSpPr>
        <p:spPr>
          <a:xfrm>
            <a:off x="340241" y="964692"/>
            <a:ext cx="11483163" cy="1188720"/>
          </a:xfrm>
        </p:spPr>
        <p:txBody>
          <a:bodyPr/>
          <a:lstStyle/>
          <a:p>
            <a:r>
              <a:rPr lang="nl-NL" dirty="0"/>
              <a:t>Kort schematisch voorbeeld</a:t>
            </a:r>
            <a:endParaRPr lang="en-GB" dirty="0"/>
          </a:p>
        </p:txBody>
      </p:sp>
      <p:sp>
        <p:nvSpPr>
          <p:cNvPr id="3" name="Content Placeholder 2">
            <a:extLst>
              <a:ext uri="{FF2B5EF4-FFF2-40B4-BE49-F238E27FC236}">
                <a16:creationId xmlns:a16="http://schemas.microsoft.com/office/drawing/2014/main" id="{20D8F1F3-A210-46D1-A086-BFD95DCF6B39}"/>
              </a:ext>
            </a:extLst>
          </p:cNvPr>
          <p:cNvSpPr>
            <a:spLocks noGrp="1"/>
          </p:cNvSpPr>
          <p:nvPr>
            <p:ph idx="1"/>
          </p:nvPr>
        </p:nvSpPr>
        <p:spPr>
          <a:xfrm>
            <a:off x="340241" y="2638044"/>
            <a:ext cx="11483163" cy="4145528"/>
          </a:xfrm>
        </p:spPr>
        <p:txBody>
          <a:bodyPr>
            <a:normAutofit lnSpcReduction="10000"/>
          </a:bodyPr>
          <a:lstStyle/>
          <a:p>
            <a:r>
              <a:rPr lang="nl-NL" sz="2600" dirty="0"/>
              <a:t>Residentiele instelling voor jeugdhulpverlening: jongeren met ernstig probleemgedrag.</a:t>
            </a:r>
          </a:p>
          <a:p>
            <a:r>
              <a:rPr lang="nl-NL" sz="2600" dirty="0"/>
              <a:t>Lastige vraagstuk: Het top-down ingevoerde ‘systemisch werken’ komt niet van de grond.</a:t>
            </a:r>
          </a:p>
          <a:p>
            <a:r>
              <a:rPr lang="nl-NL" sz="2600" dirty="0"/>
              <a:t>Situatie: </a:t>
            </a:r>
          </a:p>
          <a:p>
            <a:pPr lvl="1"/>
            <a:r>
              <a:rPr lang="nl-NL" sz="2400" dirty="0"/>
              <a:t>Dwingend management, duikende hulpverleners.</a:t>
            </a:r>
          </a:p>
          <a:p>
            <a:pPr lvl="1"/>
            <a:r>
              <a:rPr lang="nl-NL" sz="2400" dirty="0"/>
              <a:t>Uiteenlopende posities onder hulpverleners over ‘systemisch werken’:</a:t>
            </a:r>
          </a:p>
          <a:p>
            <a:pPr lvl="2"/>
            <a:r>
              <a:rPr lang="nl-NL" sz="2400" dirty="0"/>
              <a:t>Van enthousiasme tot afwijzing</a:t>
            </a:r>
          </a:p>
          <a:p>
            <a:pPr lvl="2"/>
            <a:r>
              <a:rPr lang="nl-NL" sz="2400" dirty="0"/>
              <a:t>Externaliserende opstelling onder hulpverleners (en management)</a:t>
            </a:r>
            <a:endParaRPr lang="en-GB" sz="2400" dirty="0"/>
          </a:p>
        </p:txBody>
      </p:sp>
    </p:spTree>
    <p:extLst>
      <p:ext uri="{BB962C8B-B14F-4D97-AF65-F5344CB8AC3E}">
        <p14:creationId xmlns:p14="http://schemas.microsoft.com/office/powerpoint/2010/main" val="13547296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6861F-B291-44D1-AACA-476679B8B3EB}"/>
              </a:ext>
            </a:extLst>
          </p:cNvPr>
          <p:cNvSpPr>
            <a:spLocks noGrp="1"/>
          </p:cNvSpPr>
          <p:nvPr>
            <p:ph type="title"/>
          </p:nvPr>
        </p:nvSpPr>
        <p:spPr>
          <a:xfrm>
            <a:off x="574158" y="233916"/>
            <a:ext cx="11164186" cy="1148317"/>
          </a:xfrm>
        </p:spPr>
        <p:txBody>
          <a:bodyPr/>
          <a:lstStyle/>
          <a:p>
            <a:r>
              <a:rPr lang="nl-NL" dirty="0"/>
              <a:t>Voorbeeld: instructie 1 (claim)</a:t>
            </a:r>
            <a:endParaRPr lang="en-GB" dirty="0"/>
          </a:p>
        </p:txBody>
      </p:sp>
      <p:sp>
        <p:nvSpPr>
          <p:cNvPr id="3" name="Content Placeholder 2">
            <a:extLst>
              <a:ext uri="{FF2B5EF4-FFF2-40B4-BE49-F238E27FC236}">
                <a16:creationId xmlns:a16="http://schemas.microsoft.com/office/drawing/2014/main" id="{37DB4C60-D93D-4C32-BE45-2E9BCB2F73DC}"/>
              </a:ext>
            </a:extLst>
          </p:cNvPr>
          <p:cNvSpPr>
            <a:spLocks noGrp="1"/>
          </p:cNvSpPr>
          <p:nvPr>
            <p:ph idx="1"/>
          </p:nvPr>
        </p:nvSpPr>
        <p:spPr>
          <a:xfrm>
            <a:off x="574158" y="1658680"/>
            <a:ext cx="11164186" cy="5199322"/>
          </a:xfrm>
        </p:spPr>
        <p:txBody>
          <a:bodyPr>
            <a:normAutofit fontScale="92500" lnSpcReduction="20000"/>
          </a:bodyPr>
          <a:lstStyle/>
          <a:p>
            <a:r>
              <a:rPr lang="nl-NL" sz="2800" dirty="0"/>
              <a:t>Een hulpverlener (onderzoeker) formuleert een handelingsverlegenheid:</a:t>
            </a:r>
          </a:p>
          <a:p>
            <a:pPr lvl="1"/>
            <a:r>
              <a:rPr lang="nl-NL" sz="2600" i="1" dirty="0"/>
              <a:t>Hoe de sociale context van de jongeren te betrekken in de hulpverlening?</a:t>
            </a:r>
          </a:p>
          <a:p>
            <a:endParaRPr lang="nl-NL" sz="2800" dirty="0"/>
          </a:p>
          <a:p>
            <a:r>
              <a:rPr lang="nl-NL" sz="2800" dirty="0"/>
              <a:t>Houdt antwoord ‘</a:t>
            </a:r>
            <a:r>
              <a:rPr lang="nl-NL" sz="2800" i="1" dirty="0"/>
              <a:t>niet</a:t>
            </a:r>
            <a:r>
              <a:rPr lang="nl-NL" sz="2800" dirty="0"/>
              <a:t> of </a:t>
            </a:r>
            <a:r>
              <a:rPr lang="nl-NL" sz="2800" i="1" dirty="0"/>
              <a:t>zo weinig als mogelijk</a:t>
            </a:r>
            <a:r>
              <a:rPr lang="nl-NL" sz="2800" dirty="0"/>
              <a:t>’ open.</a:t>
            </a:r>
          </a:p>
          <a:p>
            <a:endParaRPr lang="nl-NL" sz="2800" dirty="0"/>
          </a:p>
          <a:p>
            <a:r>
              <a:rPr lang="nl-NL" sz="2800" dirty="0"/>
              <a:t>Leidinggevende</a:t>
            </a:r>
          </a:p>
          <a:p>
            <a:pPr lvl="1"/>
            <a:r>
              <a:rPr lang="nl-NL" sz="2600" dirty="0"/>
              <a:t>verzet zich: “</a:t>
            </a:r>
            <a:r>
              <a:rPr lang="nl-NL" sz="2600" i="1" dirty="0"/>
              <a:t>Het systemisch werken mag niet ter discussie staan</a:t>
            </a:r>
            <a:r>
              <a:rPr lang="nl-NL" sz="2600" dirty="0"/>
              <a:t>”. </a:t>
            </a:r>
          </a:p>
          <a:p>
            <a:pPr lvl="2"/>
            <a:r>
              <a:rPr lang="nl-NL" sz="2600" dirty="0"/>
              <a:t>= extern motief op de claim.</a:t>
            </a:r>
          </a:p>
          <a:p>
            <a:pPr lvl="2"/>
            <a:r>
              <a:rPr lang="nl-NL" sz="2600" dirty="0"/>
              <a:t>laat verzet los wanneer duidelijk wordt dat ook zijn positie, belangen, opvattingen enz. mee moeten doen. “van een ieder voor tenminste enige tijd”.</a:t>
            </a:r>
          </a:p>
          <a:p>
            <a:pPr marL="0" indent="0">
              <a:buNone/>
            </a:pPr>
            <a:endParaRPr lang="nl-NL" sz="2800" dirty="0"/>
          </a:p>
          <a:p>
            <a:r>
              <a:rPr lang="nl-NL" sz="2800" dirty="0"/>
              <a:t>Claim is interventie.</a:t>
            </a:r>
          </a:p>
          <a:p>
            <a:endParaRPr lang="en-GB" sz="2800" i="1" dirty="0"/>
          </a:p>
        </p:txBody>
      </p:sp>
    </p:spTree>
    <p:extLst>
      <p:ext uri="{BB962C8B-B14F-4D97-AF65-F5344CB8AC3E}">
        <p14:creationId xmlns:p14="http://schemas.microsoft.com/office/powerpoint/2010/main" val="13301265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6861F-B291-44D1-AACA-476679B8B3EB}"/>
              </a:ext>
            </a:extLst>
          </p:cNvPr>
          <p:cNvSpPr>
            <a:spLocks noGrp="1"/>
          </p:cNvSpPr>
          <p:nvPr>
            <p:ph type="title"/>
          </p:nvPr>
        </p:nvSpPr>
        <p:spPr>
          <a:xfrm>
            <a:off x="637953" y="932794"/>
            <a:ext cx="11142921" cy="1188720"/>
          </a:xfrm>
        </p:spPr>
        <p:txBody>
          <a:bodyPr/>
          <a:lstStyle/>
          <a:p>
            <a:r>
              <a:rPr lang="nl-NL" dirty="0"/>
              <a:t>Voorbeeld: instructie 2 (set)</a:t>
            </a:r>
            <a:endParaRPr lang="en-GB" dirty="0"/>
          </a:p>
        </p:txBody>
      </p:sp>
      <p:sp>
        <p:nvSpPr>
          <p:cNvPr id="3" name="Content Placeholder 2">
            <a:extLst>
              <a:ext uri="{FF2B5EF4-FFF2-40B4-BE49-F238E27FC236}">
                <a16:creationId xmlns:a16="http://schemas.microsoft.com/office/drawing/2014/main" id="{37DB4C60-D93D-4C32-BE45-2E9BCB2F73DC}"/>
              </a:ext>
            </a:extLst>
          </p:cNvPr>
          <p:cNvSpPr>
            <a:spLocks noGrp="1"/>
          </p:cNvSpPr>
          <p:nvPr>
            <p:ph idx="1"/>
          </p:nvPr>
        </p:nvSpPr>
        <p:spPr>
          <a:xfrm>
            <a:off x="637953" y="2638045"/>
            <a:ext cx="11142921" cy="4219956"/>
          </a:xfrm>
        </p:spPr>
        <p:txBody>
          <a:bodyPr>
            <a:normAutofit lnSpcReduction="10000"/>
          </a:bodyPr>
          <a:lstStyle/>
          <a:p>
            <a:r>
              <a:rPr lang="nl-NL" sz="2800" dirty="0"/>
              <a:t>Het lukt de onderzoeker in eerste instantie niet om een onderzoeksgroep te vormen. “</a:t>
            </a:r>
            <a:r>
              <a:rPr lang="nl-NL" sz="2800" i="1" dirty="0"/>
              <a:t>Geen tijd</a:t>
            </a:r>
            <a:r>
              <a:rPr lang="nl-NL" sz="2800" dirty="0"/>
              <a:t>”.</a:t>
            </a:r>
          </a:p>
          <a:p>
            <a:pPr lvl="1"/>
            <a:r>
              <a:rPr lang="nl-NL" sz="2600" dirty="0"/>
              <a:t>Daarmee wordt direct een aspect van het lastige vraagstuk zichtbaar: ‘</a:t>
            </a:r>
            <a:r>
              <a:rPr lang="nl-NL" sz="2600" i="1" dirty="0"/>
              <a:t>een ieder-voor-zich opstelling</a:t>
            </a:r>
            <a:r>
              <a:rPr lang="nl-NL" sz="2600" dirty="0"/>
              <a:t>’.  Een onbedoeld gevolg van een hierachische management stijl.</a:t>
            </a:r>
          </a:p>
          <a:p>
            <a:pPr lvl="1"/>
            <a:r>
              <a:rPr lang="nl-NL" sz="2600" dirty="0"/>
              <a:t>Het vormen van een onderzoeksgroep is dus meteen ook een interventie en deel van het handelingsonderzoek.</a:t>
            </a:r>
          </a:p>
          <a:p>
            <a:r>
              <a:rPr lang="nl-NL" sz="2800" dirty="0"/>
              <a:t>In tweede instantie lukt het de manager te overtuigen om de reguliere teambijeenkomst te gebruiken voor het onderzoek. Een derde van het team (6 collega’s, inclusief de leidinggevende) doet mee.</a:t>
            </a:r>
            <a:endParaRPr lang="en-GB" sz="2800" dirty="0"/>
          </a:p>
        </p:txBody>
      </p:sp>
    </p:spTree>
    <p:extLst>
      <p:ext uri="{BB962C8B-B14F-4D97-AF65-F5344CB8AC3E}">
        <p14:creationId xmlns:p14="http://schemas.microsoft.com/office/powerpoint/2010/main" val="856808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6861F-B291-44D1-AACA-476679B8B3EB}"/>
              </a:ext>
            </a:extLst>
          </p:cNvPr>
          <p:cNvSpPr>
            <a:spLocks noGrp="1"/>
          </p:cNvSpPr>
          <p:nvPr>
            <p:ph type="title"/>
          </p:nvPr>
        </p:nvSpPr>
        <p:spPr>
          <a:xfrm>
            <a:off x="669851" y="964692"/>
            <a:ext cx="11015330" cy="1188720"/>
          </a:xfrm>
        </p:spPr>
        <p:txBody>
          <a:bodyPr/>
          <a:lstStyle/>
          <a:p>
            <a:r>
              <a:rPr lang="nl-NL" dirty="0"/>
              <a:t>Voorbeeld: instructie 3 (mapping)</a:t>
            </a:r>
            <a:endParaRPr lang="en-GB" dirty="0"/>
          </a:p>
        </p:txBody>
      </p:sp>
      <p:sp>
        <p:nvSpPr>
          <p:cNvPr id="3" name="Content Placeholder 2">
            <a:extLst>
              <a:ext uri="{FF2B5EF4-FFF2-40B4-BE49-F238E27FC236}">
                <a16:creationId xmlns:a16="http://schemas.microsoft.com/office/drawing/2014/main" id="{37DB4C60-D93D-4C32-BE45-2E9BCB2F73DC}"/>
              </a:ext>
            </a:extLst>
          </p:cNvPr>
          <p:cNvSpPr>
            <a:spLocks noGrp="1"/>
          </p:cNvSpPr>
          <p:nvPr>
            <p:ph idx="1"/>
          </p:nvPr>
        </p:nvSpPr>
        <p:spPr>
          <a:xfrm>
            <a:off x="669851" y="2638045"/>
            <a:ext cx="11015330" cy="4219956"/>
          </a:xfrm>
        </p:spPr>
        <p:txBody>
          <a:bodyPr>
            <a:normAutofit fontScale="92500" lnSpcReduction="10000"/>
          </a:bodyPr>
          <a:lstStyle/>
          <a:p>
            <a:r>
              <a:rPr lang="nl-NL" sz="2800" dirty="0"/>
              <a:t>Onderzoeker stelt direct voor de jongeren in het onderzoek te betrekken door hen te vragen of, en zo ja hoe, ze gesteund willen worden in hun ‘overleven’ in hun sociale omgeving.</a:t>
            </a:r>
          </a:p>
          <a:p>
            <a:r>
              <a:rPr lang="nl-NL" sz="2800" dirty="0"/>
              <a:t>Dit voorstel leidt tot conflicten tussen collega’s in de onderzoeksgroep. Er komen verschillen in emoties en opvattingen naar voren over het werk, de jongeren en de onderlinge verhoudingen. </a:t>
            </a:r>
            <a:r>
              <a:rPr lang="nl-NL" sz="2800" dirty="0" err="1"/>
              <a:t>Externaliseringen</a:t>
            </a:r>
            <a:r>
              <a:rPr lang="nl-NL" sz="2800" dirty="0"/>
              <a:t>.</a:t>
            </a:r>
          </a:p>
          <a:p>
            <a:r>
              <a:rPr lang="nl-NL" sz="2800" dirty="0"/>
              <a:t>Groep valt niet uit elkaar, o.a. door benutten regels van </a:t>
            </a:r>
            <a:r>
              <a:rPr lang="nl-NL" sz="2800" dirty="0" err="1"/>
              <a:t>Humble</a:t>
            </a:r>
            <a:r>
              <a:rPr lang="nl-NL" sz="2800" dirty="0"/>
              <a:t> </a:t>
            </a:r>
            <a:r>
              <a:rPr lang="nl-NL" sz="2800" dirty="0" err="1"/>
              <a:t>Inquiry</a:t>
            </a:r>
            <a:endParaRPr lang="nl-NL" sz="2800" dirty="0"/>
          </a:p>
          <a:p>
            <a:r>
              <a:rPr lang="nl-NL" sz="2800" dirty="0"/>
              <a:t>De deelnemers realiseren zich na een tijdje dat a) deze verschillen en vooral b) hun </a:t>
            </a:r>
            <a:r>
              <a:rPr lang="nl-NL" sz="2800" i="1" dirty="0"/>
              <a:t>omgaan</a:t>
            </a:r>
            <a:r>
              <a:rPr lang="nl-NL" sz="2800" dirty="0"/>
              <a:t> met die verschillen deel zijn van de lastigheid van het vraagstuk en door hen geadresseerd moeten worden.</a:t>
            </a:r>
            <a:endParaRPr lang="en-GB" sz="2800" dirty="0"/>
          </a:p>
        </p:txBody>
      </p:sp>
    </p:spTree>
    <p:extLst>
      <p:ext uri="{BB962C8B-B14F-4D97-AF65-F5344CB8AC3E}">
        <p14:creationId xmlns:p14="http://schemas.microsoft.com/office/powerpoint/2010/main" val="27014076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6861F-B291-44D1-AACA-476679B8B3EB}"/>
              </a:ext>
            </a:extLst>
          </p:cNvPr>
          <p:cNvSpPr>
            <a:spLocks noGrp="1"/>
          </p:cNvSpPr>
          <p:nvPr>
            <p:ph type="title"/>
          </p:nvPr>
        </p:nvSpPr>
        <p:spPr>
          <a:xfrm>
            <a:off x="340241" y="964692"/>
            <a:ext cx="11557591" cy="1188720"/>
          </a:xfrm>
        </p:spPr>
        <p:txBody>
          <a:bodyPr/>
          <a:lstStyle/>
          <a:p>
            <a:r>
              <a:rPr lang="nl-NL" dirty="0"/>
              <a:t>Voorbeeld: instructie 4 (closure)</a:t>
            </a:r>
            <a:endParaRPr lang="en-GB" dirty="0"/>
          </a:p>
        </p:txBody>
      </p:sp>
      <p:sp>
        <p:nvSpPr>
          <p:cNvPr id="3" name="Content Placeholder 2">
            <a:extLst>
              <a:ext uri="{FF2B5EF4-FFF2-40B4-BE49-F238E27FC236}">
                <a16:creationId xmlns:a16="http://schemas.microsoft.com/office/drawing/2014/main" id="{37DB4C60-D93D-4C32-BE45-2E9BCB2F73DC}"/>
              </a:ext>
            </a:extLst>
          </p:cNvPr>
          <p:cNvSpPr>
            <a:spLocks noGrp="1"/>
          </p:cNvSpPr>
          <p:nvPr>
            <p:ph idx="1"/>
          </p:nvPr>
        </p:nvSpPr>
        <p:spPr>
          <a:xfrm>
            <a:off x="340241" y="2638045"/>
            <a:ext cx="11557591" cy="4219956"/>
          </a:xfrm>
        </p:spPr>
        <p:txBody>
          <a:bodyPr>
            <a:normAutofit/>
          </a:bodyPr>
          <a:lstStyle/>
          <a:p>
            <a:r>
              <a:rPr lang="nl-NL" sz="2800" dirty="0"/>
              <a:t>Langzamerhand gaan de deelnemers experimenteren met ander gedrag naar elkaar, de leiding en de jongeren. En men benut meer elkaars expertise. De sfeer kantelt, ook in de rest van het team. Olievlek werking.</a:t>
            </a:r>
          </a:p>
          <a:p>
            <a:r>
              <a:rPr lang="nl-NL" sz="2800" dirty="0"/>
              <a:t>Het systemisch werken wordt minder een issue. Meer een principe (dan een methode) die de hulpverlener naar bevinden, met de jongere, uitwerkt.</a:t>
            </a:r>
          </a:p>
          <a:p>
            <a:r>
              <a:rPr lang="nl-NL" sz="2800" dirty="0"/>
              <a:t>Leiding laat hierarchische sturing meer los. Collega’s zoeken elkaar meer op en laten ‘ieder-voor-zich’ meer los.</a:t>
            </a:r>
            <a:endParaRPr lang="en-GB" sz="2800" dirty="0"/>
          </a:p>
        </p:txBody>
      </p:sp>
    </p:spTree>
    <p:extLst>
      <p:ext uri="{BB962C8B-B14F-4D97-AF65-F5344CB8AC3E}">
        <p14:creationId xmlns:p14="http://schemas.microsoft.com/office/powerpoint/2010/main" val="10297245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6861F-B291-44D1-AACA-476679B8B3EB}"/>
              </a:ext>
            </a:extLst>
          </p:cNvPr>
          <p:cNvSpPr>
            <a:spLocks noGrp="1"/>
          </p:cNvSpPr>
          <p:nvPr>
            <p:ph type="title"/>
          </p:nvPr>
        </p:nvSpPr>
        <p:spPr>
          <a:xfrm>
            <a:off x="340241" y="244549"/>
            <a:ext cx="11557591" cy="1095153"/>
          </a:xfrm>
        </p:spPr>
        <p:txBody>
          <a:bodyPr/>
          <a:lstStyle/>
          <a:p>
            <a:r>
              <a:rPr lang="nl-NL" dirty="0"/>
              <a:t>Voorbeeld: instructie 4: Is er </a:t>
            </a:r>
            <a:r>
              <a:rPr lang="nl-NL" dirty="0" err="1"/>
              <a:t>closure</a:t>
            </a:r>
            <a:r>
              <a:rPr lang="nl-NL" dirty="0"/>
              <a:t>?</a:t>
            </a:r>
            <a:endParaRPr lang="en-GB" dirty="0"/>
          </a:p>
        </p:txBody>
      </p:sp>
      <p:sp>
        <p:nvSpPr>
          <p:cNvPr id="3" name="Content Placeholder 2">
            <a:extLst>
              <a:ext uri="{FF2B5EF4-FFF2-40B4-BE49-F238E27FC236}">
                <a16:creationId xmlns:a16="http://schemas.microsoft.com/office/drawing/2014/main" id="{37DB4C60-D93D-4C32-BE45-2E9BCB2F73DC}"/>
              </a:ext>
            </a:extLst>
          </p:cNvPr>
          <p:cNvSpPr>
            <a:spLocks noGrp="1"/>
          </p:cNvSpPr>
          <p:nvPr>
            <p:ph idx="1"/>
          </p:nvPr>
        </p:nvSpPr>
        <p:spPr>
          <a:xfrm>
            <a:off x="340241" y="1414130"/>
            <a:ext cx="11557591" cy="5443871"/>
          </a:xfrm>
        </p:spPr>
        <p:txBody>
          <a:bodyPr>
            <a:normAutofit/>
          </a:bodyPr>
          <a:lstStyle/>
          <a:p>
            <a:r>
              <a:rPr lang="nl-NL" sz="2800" dirty="0"/>
              <a:t>Is er een verbeterde handelingspraktijk ontstaan (afgenomen handelingsverlegenheid) voor iedereen en voor tenminste enige tijd?</a:t>
            </a:r>
          </a:p>
          <a:p>
            <a:endParaRPr lang="nl-NL" sz="2800" dirty="0"/>
          </a:p>
          <a:p>
            <a:r>
              <a:rPr lang="nl-NL" sz="2800" dirty="0"/>
              <a:t>Niet voor iedereen:</a:t>
            </a:r>
          </a:p>
          <a:p>
            <a:pPr lvl="1"/>
            <a:r>
              <a:rPr lang="nl-NL" sz="2600" dirty="0"/>
              <a:t>Niet voor alle collega’s</a:t>
            </a:r>
          </a:p>
          <a:p>
            <a:pPr lvl="1"/>
            <a:r>
              <a:rPr lang="nl-NL" sz="2600" dirty="0"/>
              <a:t>Jongeren en hun ouders en context nog weinig in het vraagstuk betrokken</a:t>
            </a:r>
          </a:p>
          <a:p>
            <a:pPr lvl="1"/>
            <a:r>
              <a:rPr lang="nl-NL" sz="2600" dirty="0"/>
              <a:t>Leiding van de organisatie staat nog behoorlijk buiten de deur.</a:t>
            </a:r>
          </a:p>
          <a:p>
            <a:r>
              <a:rPr lang="nl-NL" sz="2800" dirty="0"/>
              <a:t>Duurzaam of antifragiel?</a:t>
            </a:r>
          </a:p>
          <a:p>
            <a:pPr lvl="1"/>
            <a:r>
              <a:rPr lang="nl-NL" sz="2600" dirty="0"/>
              <a:t>Nog niet: een nieuw top-down initiatief kan gemakkelijk weer tot eenzelfde duwen en duiken dynamiek leiden.</a:t>
            </a:r>
          </a:p>
          <a:p>
            <a:endParaRPr lang="nl-NL" sz="2800" dirty="0"/>
          </a:p>
          <a:p>
            <a:pPr lvl="1"/>
            <a:endParaRPr lang="en-GB" sz="2600" dirty="0"/>
          </a:p>
        </p:txBody>
      </p:sp>
    </p:spTree>
    <p:extLst>
      <p:ext uri="{BB962C8B-B14F-4D97-AF65-F5344CB8AC3E}">
        <p14:creationId xmlns:p14="http://schemas.microsoft.com/office/powerpoint/2010/main" val="35073109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B5431-2CC3-42F8-B709-97A4FABD615F}"/>
              </a:ext>
            </a:extLst>
          </p:cNvPr>
          <p:cNvSpPr>
            <a:spLocks noGrp="1"/>
          </p:cNvSpPr>
          <p:nvPr>
            <p:ph type="title"/>
          </p:nvPr>
        </p:nvSpPr>
        <p:spPr>
          <a:xfrm>
            <a:off x="297180" y="342900"/>
            <a:ext cx="11578590" cy="1177290"/>
          </a:xfrm>
        </p:spPr>
        <p:txBody>
          <a:bodyPr/>
          <a:lstStyle/>
          <a:p>
            <a:r>
              <a:rPr lang="nl-NL" dirty="0"/>
              <a:t>Evaluatie</a:t>
            </a:r>
            <a:endParaRPr lang="en-GB" dirty="0"/>
          </a:p>
        </p:txBody>
      </p:sp>
      <p:sp>
        <p:nvSpPr>
          <p:cNvPr id="3" name="Content Placeholder 2">
            <a:extLst>
              <a:ext uri="{FF2B5EF4-FFF2-40B4-BE49-F238E27FC236}">
                <a16:creationId xmlns:a16="http://schemas.microsoft.com/office/drawing/2014/main" id="{E05C917F-29FB-43BD-A987-AF8C01D656B7}"/>
              </a:ext>
            </a:extLst>
          </p:cNvPr>
          <p:cNvSpPr>
            <a:spLocks noGrp="1"/>
          </p:cNvSpPr>
          <p:nvPr>
            <p:ph idx="1"/>
          </p:nvPr>
        </p:nvSpPr>
        <p:spPr>
          <a:xfrm>
            <a:off x="297180" y="2057400"/>
            <a:ext cx="11578590" cy="4896293"/>
          </a:xfrm>
        </p:spPr>
        <p:txBody>
          <a:bodyPr>
            <a:normAutofit lnSpcReduction="10000"/>
          </a:bodyPr>
          <a:lstStyle/>
          <a:p>
            <a:pPr marL="0" indent="0">
              <a:buNone/>
            </a:pPr>
            <a:r>
              <a:rPr lang="nl-NL" sz="3600" dirty="0">
                <a:solidFill>
                  <a:schemeClr val="tx1"/>
                </a:solidFill>
              </a:rPr>
              <a:t>Is bij deze specificatie van ‘closure under mapping’ </a:t>
            </a:r>
            <a:endParaRPr lang="nl-NL" sz="3600" dirty="0"/>
          </a:p>
          <a:p>
            <a:pPr marL="457200" indent="-457200">
              <a:buAutoNum type="arabicPeriod"/>
            </a:pPr>
            <a:r>
              <a:rPr lang="nl-NL" sz="3600" dirty="0"/>
              <a:t>de onderzoeker ook deelnemer? Jazeker</a:t>
            </a:r>
          </a:p>
          <a:p>
            <a:pPr marL="457200" indent="-457200">
              <a:buAutoNum type="arabicPeriod"/>
            </a:pPr>
            <a:r>
              <a:rPr lang="nl-NL" sz="3600" dirty="0"/>
              <a:t>het onderzoek tevens een interventie? Ja</a:t>
            </a:r>
          </a:p>
          <a:p>
            <a:pPr marL="457200" indent="-457200">
              <a:buAutoNum type="arabicPeriod"/>
            </a:pPr>
            <a:r>
              <a:rPr lang="nl-NL" sz="3600" dirty="0"/>
              <a:t>Is het onderzoek experimenteren met onderlinge wisselwerking? Ja</a:t>
            </a:r>
          </a:p>
          <a:p>
            <a:pPr marL="457200" indent="-457200">
              <a:buAutoNum type="arabicPeriod"/>
            </a:pPr>
            <a:r>
              <a:rPr lang="nl-NL" sz="3600" dirty="0"/>
              <a:t>zonder eerst-dan redenering? Ja</a:t>
            </a:r>
          </a:p>
          <a:p>
            <a:pPr marL="0" indent="0">
              <a:buNone/>
            </a:pPr>
            <a:endParaRPr lang="nl-NL" sz="3600" dirty="0"/>
          </a:p>
          <a:p>
            <a:pPr marL="0" indent="0">
              <a:buNone/>
            </a:pPr>
            <a:r>
              <a:rPr lang="nl-NL" sz="3600" dirty="0"/>
              <a:t>Beroepsbeoefenaar als ‘stirring professional’.</a:t>
            </a:r>
            <a:endParaRPr lang="en-GB" sz="3600" dirty="0"/>
          </a:p>
          <a:p>
            <a:endParaRPr lang="en-GB" dirty="0"/>
          </a:p>
        </p:txBody>
      </p:sp>
    </p:spTree>
    <p:extLst>
      <p:ext uri="{BB962C8B-B14F-4D97-AF65-F5344CB8AC3E}">
        <p14:creationId xmlns:p14="http://schemas.microsoft.com/office/powerpoint/2010/main" val="373264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E8F59-080E-42D6-B9BC-C8C3B75A5062}"/>
              </a:ext>
            </a:extLst>
          </p:cNvPr>
          <p:cNvSpPr>
            <a:spLocks noGrp="1"/>
          </p:cNvSpPr>
          <p:nvPr>
            <p:ph type="title"/>
          </p:nvPr>
        </p:nvSpPr>
        <p:spPr/>
        <p:txBody>
          <a:bodyPr/>
          <a:lstStyle/>
          <a:p>
            <a:r>
              <a:rPr lang="nl-NL" dirty="0"/>
              <a:t>Opbrengst van handelingsonderzoek</a:t>
            </a:r>
            <a:endParaRPr lang="en-GB" dirty="0"/>
          </a:p>
        </p:txBody>
      </p:sp>
      <p:sp>
        <p:nvSpPr>
          <p:cNvPr id="3" name="Content Placeholder 2">
            <a:extLst>
              <a:ext uri="{FF2B5EF4-FFF2-40B4-BE49-F238E27FC236}">
                <a16:creationId xmlns:a16="http://schemas.microsoft.com/office/drawing/2014/main" id="{DFD73A9C-D262-4D61-AB3F-12C46C5D38DF}"/>
              </a:ext>
            </a:extLst>
          </p:cNvPr>
          <p:cNvSpPr>
            <a:spLocks noGrp="1"/>
          </p:cNvSpPr>
          <p:nvPr>
            <p:ph idx="1"/>
          </p:nvPr>
        </p:nvSpPr>
        <p:spPr>
          <a:xfrm>
            <a:off x="2231136" y="2638044"/>
            <a:ext cx="7729728" cy="4071100"/>
          </a:xfrm>
        </p:spPr>
        <p:txBody>
          <a:bodyPr>
            <a:normAutofit/>
          </a:bodyPr>
          <a:lstStyle/>
          <a:p>
            <a:pPr marL="514350" indent="-514350">
              <a:buAutoNum type="arabicPeriod"/>
            </a:pPr>
            <a:r>
              <a:rPr lang="nl-NL" sz="2800" dirty="0"/>
              <a:t>Verbeterde beroepspraktijk.</a:t>
            </a:r>
          </a:p>
          <a:p>
            <a:pPr marL="514350" indent="-514350">
              <a:buAutoNum type="arabicPeriod"/>
            </a:pPr>
            <a:r>
              <a:rPr lang="nl-NL" sz="2800" dirty="0"/>
              <a:t>Handelingskennis.</a:t>
            </a:r>
          </a:p>
          <a:p>
            <a:endParaRPr lang="nl-NL" sz="2800" dirty="0"/>
          </a:p>
          <a:p>
            <a:pPr marL="0" indent="0">
              <a:buNone/>
            </a:pPr>
            <a:r>
              <a:rPr lang="nl-NL" sz="2800" dirty="0"/>
              <a:t>Equivalent aan opbrengst aan gangbaar onderzoek:</a:t>
            </a:r>
          </a:p>
          <a:p>
            <a:pPr marL="514350" indent="-514350">
              <a:buAutoNum type="arabicPeriod"/>
            </a:pPr>
            <a:r>
              <a:rPr lang="nl-NL" sz="2800" dirty="0"/>
              <a:t>Antwoord op onderzoeksvraag</a:t>
            </a:r>
          </a:p>
          <a:p>
            <a:pPr marL="514350" indent="-514350">
              <a:buAutoNum type="arabicPeriod"/>
            </a:pPr>
            <a:r>
              <a:rPr lang="nl-NL" sz="2800" dirty="0"/>
              <a:t>Methodologische inzichten</a:t>
            </a:r>
            <a:endParaRPr lang="en-GB" sz="2800" dirty="0"/>
          </a:p>
        </p:txBody>
      </p:sp>
    </p:spTree>
    <p:extLst>
      <p:ext uri="{BB962C8B-B14F-4D97-AF65-F5344CB8AC3E}">
        <p14:creationId xmlns:p14="http://schemas.microsoft.com/office/powerpoint/2010/main" val="3646249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814E8-CBAF-4EF2-80DD-7D5E7DCEB7B2}"/>
              </a:ext>
            </a:extLst>
          </p:cNvPr>
          <p:cNvSpPr>
            <a:spLocks noGrp="1"/>
          </p:cNvSpPr>
          <p:nvPr>
            <p:ph type="title"/>
          </p:nvPr>
        </p:nvSpPr>
        <p:spPr>
          <a:xfrm>
            <a:off x="2231136" y="202019"/>
            <a:ext cx="7729728" cy="1052623"/>
          </a:xfrm>
        </p:spPr>
        <p:txBody>
          <a:bodyPr/>
          <a:lstStyle/>
          <a:p>
            <a:r>
              <a:rPr lang="nl-NL" dirty="0"/>
              <a:t>Handelingskennis</a:t>
            </a:r>
            <a:endParaRPr lang="en-GB" dirty="0"/>
          </a:p>
        </p:txBody>
      </p:sp>
      <p:sp>
        <p:nvSpPr>
          <p:cNvPr id="3" name="Content Placeholder 2">
            <a:extLst>
              <a:ext uri="{FF2B5EF4-FFF2-40B4-BE49-F238E27FC236}">
                <a16:creationId xmlns:a16="http://schemas.microsoft.com/office/drawing/2014/main" id="{0A1D580E-7DC1-4DC1-AF03-5518A54F45F4}"/>
              </a:ext>
            </a:extLst>
          </p:cNvPr>
          <p:cNvSpPr>
            <a:spLocks noGrp="1"/>
          </p:cNvSpPr>
          <p:nvPr>
            <p:ph sz="half" idx="1"/>
          </p:nvPr>
        </p:nvSpPr>
        <p:spPr>
          <a:xfrm>
            <a:off x="244549" y="1648047"/>
            <a:ext cx="6517757" cy="5209953"/>
          </a:xfrm>
        </p:spPr>
        <p:txBody>
          <a:bodyPr>
            <a:normAutofit/>
          </a:bodyPr>
          <a:lstStyle/>
          <a:p>
            <a:pPr marL="0" indent="0">
              <a:buNone/>
            </a:pPr>
            <a:r>
              <a:rPr lang="nl-NL" sz="2400" dirty="0"/>
              <a:t>Handelingsonderzoek:</a:t>
            </a:r>
          </a:p>
          <a:p>
            <a:pPr marL="228600" lvl="1" indent="0">
              <a:buNone/>
            </a:pPr>
            <a:r>
              <a:rPr lang="nl-NL" sz="2200" dirty="0"/>
              <a:t>Betrokkenen bij een lastig sociaal vraagstuk experimenteren zodanig met hun </a:t>
            </a:r>
            <a:r>
              <a:rPr lang="nl-NL" sz="2200" i="1" dirty="0"/>
              <a:t>onderlinge wisselwerking </a:t>
            </a:r>
            <a:r>
              <a:rPr lang="nl-NL" sz="2200" dirty="0"/>
              <a:t>dat hun </a:t>
            </a:r>
            <a:r>
              <a:rPr lang="nl-NL" sz="2200" i="1" dirty="0"/>
              <a:t>handelingsverlegenheid</a:t>
            </a:r>
            <a:r>
              <a:rPr lang="nl-NL" sz="2200" dirty="0"/>
              <a:t> afneemt voor eenieder voor tenminste enige tijd.</a:t>
            </a:r>
          </a:p>
          <a:p>
            <a:pPr marL="0" indent="0">
              <a:buNone/>
            </a:pPr>
            <a:endParaRPr lang="nl-NL" sz="2400" dirty="0"/>
          </a:p>
          <a:p>
            <a:pPr marL="0" indent="0">
              <a:buNone/>
            </a:pPr>
            <a:r>
              <a:rPr lang="nl-NL" sz="2400" dirty="0"/>
              <a:t>Nog een derde term in deze formulering: </a:t>
            </a:r>
            <a:r>
              <a:rPr lang="nl-NL" sz="2400" b="1" i="1" dirty="0"/>
              <a:t>experimenteren</a:t>
            </a:r>
            <a:r>
              <a:rPr lang="nl-NL" sz="2400" dirty="0"/>
              <a:t>. </a:t>
            </a:r>
          </a:p>
          <a:p>
            <a:pPr marL="0" indent="0">
              <a:buNone/>
            </a:pPr>
            <a:r>
              <a:rPr lang="nl-NL" sz="2400" dirty="0"/>
              <a:t>Experiment </a:t>
            </a:r>
            <a:r>
              <a:rPr lang="nl-NL" sz="2400" i="1" dirty="0"/>
              <a:t>verbindt</a:t>
            </a:r>
            <a:r>
              <a:rPr lang="nl-NL" sz="2400" dirty="0"/>
              <a:t> de onderlinge wisselwerking met de handelingsverlegenheid. </a:t>
            </a:r>
          </a:p>
          <a:p>
            <a:pPr marL="0" indent="0">
              <a:buNone/>
            </a:pPr>
            <a:r>
              <a:rPr lang="nl-NL" sz="2400" dirty="0"/>
              <a:t>Die verbinding is hoogwaardig wanneer sluiting mogelijk is.</a:t>
            </a:r>
          </a:p>
          <a:p>
            <a:pPr marL="0" indent="0">
              <a:buNone/>
            </a:pPr>
            <a:endParaRPr lang="en-GB" dirty="0"/>
          </a:p>
        </p:txBody>
      </p:sp>
      <p:graphicFrame>
        <p:nvGraphicFramePr>
          <p:cNvPr id="13" name="Tijdelijke aanduiding voor inhoud 12">
            <a:extLst>
              <a:ext uri="{FF2B5EF4-FFF2-40B4-BE49-F238E27FC236}">
                <a16:creationId xmlns:a16="http://schemas.microsoft.com/office/drawing/2014/main" id="{B4E1D140-C629-4865-9C9E-22EAABDE090A}"/>
              </a:ext>
            </a:extLst>
          </p:cNvPr>
          <p:cNvGraphicFramePr>
            <a:graphicFrameLocks noGrp="1"/>
          </p:cNvGraphicFramePr>
          <p:nvPr>
            <p:ph sz="half" idx="2"/>
            <p:extLst>
              <p:ext uri="{D42A27DB-BD31-4B8C-83A1-F6EECF244321}">
                <p14:modId xmlns:p14="http://schemas.microsoft.com/office/powerpoint/2010/main" val="1926488205"/>
              </p:ext>
            </p:extLst>
          </p:nvPr>
        </p:nvGraphicFramePr>
        <p:xfrm>
          <a:off x="6943060" y="1648047"/>
          <a:ext cx="4688959" cy="40923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6883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C81BA-2E26-4D7B-B24D-84EF41DF184D}"/>
              </a:ext>
            </a:extLst>
          </p:cNvPr>
          <p:cNvSpPr>
            <a:spLocks noGrp="1"/>
          </p:cNvSpPr>
          <p:nvPr>
            <p:ph type="title"/>
          </p:nvPr>
        </p:nvSpPr>
        <p:spPr>
          <a:xfrm>
            <a:off x="2231136" y="964692"/>
            <a:ext cx="8364474" cy="1188720"/>
          </a:xfrm>
        </p:spPr>
        <p:txBody>
          <a:bodyPr/>
          <a:lstStyle/>
          <a:p>
            <a:r>
              <a:rPr lang="nl-NL" dirty="0"/>
              <a:t>Wat voor lastige vraagstukken?</a:t>
            </a:r>
            <a:endParaRPr lang="en-GB" dirty="0"/>
          </a:p>
        </p:txBody>
      </p:sp>
      <p:sp>
        <p:nvSpPr>
          <p:cNvPr id="3" name="Content Placeholder 2">
            <a:extLst>
              <a:ext uri="{FF2B5EF4-FFF2-40B4-BE49-F238E27FC236}">
                <a16:creationId xmlns:a16="http://schemas.microsoft.com/office/drawing/2014/main" id="{DD6F6091-E742-4284-A8E2-D32707DA89ED}"/>
              </a:ext>
            </a:extLst>
          </p:cNvPr>
          <p:cNvSpPr>
            <a:spLocks noGrp="1"/>
          </p:cNvSpPr>
          <p:nvPr>
            <p:ph idx="1"/>
          </p:nvPr>
        </p:nvSpPr>
        <p:spPr>
          <a:xfrm>
            <a:off x="2231136" y="2638044"/>
            <a:ext cx="8364474" cy="4219956"/>
          </a:xfrm>
        </p:spPr>
        <p:txBody>
          <a:bodyPr>
            <a:normAutofit/>
          </a:bodyPr>
          <a:lstStyle/>
          <a:p>
            <a:pPr marL="0" indent="0">
              <a:buNone/>
            </a:pPr>
            <a:r>
              <a:rPr lang="nl-NL" sz="2000" dirty="0"/>
              <a:t>Combinaties van</a:t>
            </a:r>
          </a:p>
          <a:p>
            <a:r>
              <a:rPr lang="nl-NL" sz="2000" dirty="0"/>
              <a:t>Partnerschap met ouders of belangrijke anderen uit het sociale netwerk.</a:t>
            </a:r>
          </a:p>
          <a:p>
            <a:r>
              <a:rPr lang="nl-NL" sz="2000" dirty="0"/>
              <a:t>Schooluitval, vertragende leerlingen, hardnekkige leer- en gedragsproblemen</a:t>
            </a:r>
          </a:p>
          <a:p>
            <a:r>
              <a:rPr lang="nl-NL" sz="2000" dirty="0"/>
              <a:t>Multiproblem gezinnen</a:t>
            </a:r>
          </a:p>
          <a:p>
            <a:r>
              <a:rPr lang="nl-NL" sz="2000" dirty="0"/>
              <a:t>Van boven af opgelegde methodische en organisatorisch vernieuwingen</a:t>
            </a:r>
          </a:p>
          <a:p>
            <a:r>
              <a:rPr lang="nl-NL" sz="2000" dirty="0"/>
              <a:t>Multidisciplinaire samenwerking</a:t>
            </a:r>
          </a:p>
          <a:p>
            <a:r>
              <a:rPr lang="nl-NL" sz="2000" dirty="0"/>
              <a:t>Taaie organisatieconflicten</a:t>
            </a:r>
          </a:p>
          <a:p>
            <a:r>
              <a:rPr lang="nl-NL" sz="2000" dirty="0"/>
              <a:t>Nieuw overheidsbeleid</a:t>
            </a:r>
          </a:p>
          <a:p>
            <a:pPr>
              <a:defRPr/>
            </a:pPr>
            <a:r>
              <a:rPr lang="nl-NL" sz="2000" dirty="0"/>
              <a:t>Etc.</a:t>
            </a:r>
          </a:p>
          <a:p>
            <a:endParaRPr lang="en-GB" dirty="0"/>
          </a:p>
        </p:txBody>
      </p:sp>
    </p:spTree>
    <p:extLst>
      <p:ext uri="{BB962C8B-B14F-4D97-AF65-F5344CB8AC3E}">
        <p14:creationId xmlns:p14="http://schemas.microsoft.com/office/powerpoint/2010/main" val="12922301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814E8-CBAF-4EF2-80DD-7D5E7DCEB7B2}"/>
              </a:ext>
            </a:extLst>
          </p:cNvPr>
          <p:cNvSpPr>
            <a:spLocks noGrp="1"/>
          </p:cNvSpPr>
          <p:nvPr>
            <p:ph type="title"/>
          </p:nvPr>
        </p:nvSpPr>
        <p:spPr>
          <a:xfrm>
            <a:off x="754381" y="233916"/>
            <a:ext cx="10698479" cy="1467293"/>
          </a:xfrm>
        </p:spPr>
        <p:txBody>
          <a:bodyPr>
            <a:normAutofit/>
          </a:bodyPr>
          <a:lstStyle/>
          <a:p>
            <a:r>
              <a:rPr lang="nl-NL" dirty="0"/>
              <a:t>Handelingskennis</a:t>
            </a:r>
            <a:endParaRPr lang="en-GB" dirty="0"/>
          </a:p>
        </p:txBody>
      </p:sp>
      <p:sp>
        <p:nvSpPr>
          <p:cNvPr id="3" name="Content Placeholder 2">
            <a:extLst>
              <a:ext uri="{FF2B5EF4-FFF2-40B4-BE49-F238E27FC236}">
                <a16:creationId xmlns:a16="http://schemas.microsoft.com/office/drawing/2014/main" id="{0A1D580E-7DC1-4DC1-AF03-5518A54F45F4}"/>
              </a:ext>
            </a:extLst>
          </p:cNvPr>
          <p:cNvSpPr>
            <a:spLocks noGrp="1"/>
          </p:cNvSpPr>
          <p:nvPr>
            <p:ph idx="1"/>
          </p:nvPr>
        </p:nvSpPr>
        <p:spPr>
          <a:xfrm>
            <a:off x="754380" y="2377440"/>
            <a:ext cx="10698480" cy="4480560"/>
          </a:xfrm>
        </p:spPr>
        <p:txBody>
          <a:bodyPr>
            <a:normAutofit fontScale="92500" lnSpcReduction="10000"/>
          </a:bodyPr>
          <a:lstStyle/>
          <a:p>
            <a:pPr marL="0" indent="0">
              <a:buNone/>
            </a:pPr>
            <a:r>
              <a:rPr lang="nl-NL" sz="3200" dirty="0"/>
              <a:t>Aanwijzingen hoe de onderlinge wisselwerking hoogwaardig te verbinden met de handelingsverlegenheid.</a:t>
            </a:r>
          </a:p>
          <a:p>
            <a:pPr marL="0" indent="0">
              <a:buNone/>
            </a:pPr>
            <a:endParaRPr lang="nl-NL" sz="3200" dirty="0"/>
          </a:p>
          <a:p>
            <a:pPr marL="0" indent="0">
              <a:buNone/>
            </a:pPr>
            <a:r>
              <a:rPr lang="nl-NL" sz="3200" dirty="0"/>
              <a:t>Anders gezegd: aanwijzingen hoe de onderlinge wisselwerking zo </a:t>
            </a:r>
            <a:r>
              <a:rPr lang="nl-NL" sz="3200" i="1" dirty="0"/>
              <a:t>in te perken </a:t>
            </a:r>
            <a:r>
              <a:rPr lang="nl-NL" sz="3200" dirty="0"/>
              <a:t>dat de lastigheid van het vraagstuk afneemt (voor eenieder en voor enige tijd).</a:t>
            </a:r>
          </a:p>
          <a:p>
            <a:pPr marL="0" indent="0">
              <a:buNone/>
            </a:pPr>
            <a:endParaRPr lang="nl-NL" sz="3200" dirty="0"/>
          </a:p>
          <a:p>
            <a:pPr marL="0" indent="0">
              <a:buNone/>
            </a:pPr>
            <a:r>
              <a:rPr lang="nl-NL" sz="3200" dirty="0"/>
              <a:t>Deze inperking </a:t>
            </a:r>
            <a:r>
              <a:rPr lang="nl-NL" sz="3200" i="1" dirty="0"/>
              <a:t>voorspelt </a:t>
            </a:r>
            <a:r>
              <a:rPr lang="nl-NL" sz="3200" dirty="0"/>
              <a:t>de verbetering niet maar schept de mogelijkheid ervan.</a:t>
            </a:r>
          </a:p>
          <a:p>
            <a:pPr marL="0" indent="0">
              <a:buNone/>
            </a:pPr>
            <a:endParaRPr lang="nl-NL" sz="2000" dirty="0"/>
          </a:p>
        </p:txBody>
      </p:sp>
    </p:spTree>
    <p:extLst>
      <p:ext uri="{BB962C8B-B14F-4D97-AF65-F5344CB8AC3E}">
        <p14:creationId xmlns:p14="http://schemas.microsoft.com/office/powerpoint/2010/main" val="25516288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814E8-CBAF-4EF2-80DD-7D5E7DCEB7B2}"/>
              </a:ext>
            </a:extLst>
          </p:cNvPr>
          <p:cNvSpPr>
            <a:spLocks noGrp="1"/>
          </p:cNvSpPr>
          <p:nvPr>
            <p:ph type="title"/>
          </p:nvPr>
        </p:nvSpPr>
        <p:spPr>
          <a:xfrm>
            <a:off x="2231136" y="148856"/>
            <a:ext cx="7729728" cy="1052623"/>
          </a:xfrm>
        </p:spPr>
        <p:txBody>
          <a:bodyPr/>
          <a:lstStyle/>
          <a:p>
            <a:r>
              <a:rPr lang="nl-NL" dirty="0"/>
              <a:t>Methodologische kennis</a:t>
            </a:r>
            <a:endParaRPr lang="en-GB" dirty="0"/>
          </a:p>
        </p:txBody>
      </p:sp>
      <p:sp>
        <p:nvSpPr>
          <p:cNvPr id="3" name="Content Placeholder 2">
            <a:extLst>
              <a:ext uri="{FF2B5EF4-FFF2-40B4-BE49-F238E27FC236}">
                <a16:creationId xmlns:a16="http://schemas.microsoft.com/office/drawing/2014/main" id="{0A1D580E-7DC1-4DC1-AF03-5518A54F45F4}"/>
              </a:ext>
            </a:extLst>
          </p:cNvPr>
          <p:cNvSpPr>
            <a:spLocks noGrp="1"/>
          </p:cNvSpPr>
          <p:nvPr>
            <p:ph sz="half" idx="1"/>
          </p:nvPr>
        </p:nvSpPr>
        <p:spPr>
          <a:xfrm>
            <a:off x="244549" y="1648047"/>
            <a:ext cx="6517757" cy="5209953"/>
          </a:xfrm>
        </p:spPr>
        <p:txBody>
          <a:bodyPr>
            <a:normAutofit/>
          </a:bodyPr>
          <a:lstStyle/>
          <a:p>
            <a:pPr marL="0" indent="0">
              <a:buNone/>
            </a:pPr>
            <a:r>
              <a:rPr lang="nl-NL" sz="2400" dirty="0"/>
              <a:t>Gangbaar onderzoek:</a:t>
            </a:r>
          </a:p>
          <a:p>
            <a:pPr marL="228600" lvl="1" indent="0">
              <a:buNone/>
            </a:pPr>
            <a:r>
              <a:rPr lang="nl-NL" sz="2200" dirty="0"/>
              <a:t>Onderzoeker van een vraagstuk experimenteert met of bewerkt de verkregen </a:t>
            </a:r>
            <a:r>
              <a:rPr lang="nl-NL" sz="2200" i="1" dirty="0"/>
              <a:t>data</a:t>
            </a:r>
            <a:r>
              <a:rPr lang="nl-NL" sz="2200" dirty="0"/>
              <a:t> zodanig dat </a:t>
            </a:r>
            <a:r>
              <a:rPr lang="nl-NL" sz="2200" i="1" dirty="0"/>
              <a:t>de onderzoeksvraag </a:t>
            </a:r>
            <a:r>
              <a:rPr lang="nl-NL" sz="2200" dirty="0"/>
              <a:t>sluitend kan worden beantwoord.</a:t>
            </a:r>
          </a:p>
          <a:p>
            <a:pPr marL="0" indent="0">
              <a:buNone/>
            </a:pPr>
            <a:endParaRPr lang="nl-NL" sz="2400" dirty="0"/>
          </a:p>
          <a:p>
            <a:pPr marL="0" indent="0">
              <a:buNone/>
            </a:pPr>
            <a:r>
              <a:rPr lang="nl-NL" sz="2400" dirty="0"/>
              <a:t>Nog een derde term in deze formulering: </a:t>
            </a:r>
            <a:r>
              <a:rPr lang="nl-NL" sz="2400" b="1" i="1" dirty="0"/>
              <a:t>experimenteren/bewerken</a:t>
            </a:r>
            <a:r>
              <a:rPr lang="nl-NL" sz="2400" dirty="0"/>
              <a:t>. </a:t>
            </a:r>
          </a:p>
          <a:p>
            <a:pPr marL="0" indent="0">
              <a:buNone/>
            </a:pPr>
            <a:r>
              <a:rPr lang="nl-NL" sz="2400" dirty="0"/>
              <a:t>Experiment </a:t>
            </a:r>
            <a:r>
              <a:rPr lang="nl-NL" sz="2400" i="1" dirty="0"/>
              <a:t>verbindt</a:t>
            </a:r>
            <a:r>
              <a:rPr lang="nl-NL" sz="2400" dirty="0"/>
              <a:t> de data met de onderzoeksvraag </a:t>
            </a:r>
          </a:p>
          <a:p>
            <a:pPr marL="0" indent="0">
              <a:buNone/>
            </a:pPr>
            <a:r>
              <a:rPr lang="nl-NL" sz="2400" dirty="0"/>
              <a:t>Die verbinding is hoogwaardig wanneer sluiting mogelijk is.</a:t>
            </a:r>
          </a:p>
          <a:p>
            <a:pPr marL="0" indent="0">
              <a:buNone/>
            </a:pPr>
            <a:r>
              <a:rPr lang="nl-NL" sz="2400"/>
              <a:t>Vb: Eratostenes</a:t>
            </a:r>
            <a:endParaRPr lang="nl-NL" sz="2400" dirty="0"/>
          </a:p>
          <a:p>
            <a:pPr marL="0" indent="0">
              <a:buNone/>
            </a:pPr>
            <a:endParaRPr lang="en-GB" dirty="0"/>
          </a:p>
        </p:txBody>
      </p:sp>
      <p:graphicFrame>
        <p:nvGraphicFramePr>
          <p:cNvPr id="13" name="Tijdelijke aanduiding voor inhoud 12">
            <a:extLst>
              <a:ext uri="{FF2B5EF4-FFF2-40B4-BE49-F238E27FC236}">
                <a16:creationId xmlns:a16="http://schemas.microsoft.com/office/drawing/2014/main" id="{B4E1D140-C629-4865-9C9E-22EAABDE090A}"/>
              </a:ext>
            </a:extLst>
          </p:cNvPr>
          <p:cNvGraphicFramePr>
            <a:graphicFrameLocks noGrp="1"/>
          </p:cNvGraphicFramePr>
          <p:nvPr>
            <p:ph sz="half" idx="2"/>
            <p:extLst>
              <p:ext uri="{D42A27DB-BD31-4B8C-83A1-F6EECF244321}">
                <p14:modId xmlns:p14="http://schemas.microsoft.com/office/powerpoint/2010/main" val="978339699"/>
              </p:ext>
            </p:extLst>
          </p:nvPr>
        </p:nvGraphicFramePr>
        <p:xfrm>
          <a:off x="6943060" y="1648047"/>
          <a:ext cx="4688959" cy="40923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4585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814E8-CBAF-4EF2-80DD-7D5E7DCEB7B2}"/>
              </a:ext>
            </a:extLst>
          </p:cNvPr>
          <p:cNvSpPr>
            <a:spLocks noGrp="1"/>
          </p:cNvSpPr>
          <p:nvPr>
            <p:ph type="title"/>
          </p:nvPr>
        </p:nvSpPr>
        <p:spPr>
          <a:xfrm>
            <a:off x="255181" y="170122"/>
            <a:ext cx="11610753" cy="1031358"/>
          </a:xfrm>
        </p:spPr>
        <p:txBody>
          <a:bodyPr/>
          <a:lstStyle/>
          <a:p>
            <a:r>
              <a:rPr lang="nl-NL" dirty="0"/>
              <a:t>Handelingskennis</a:t>
            </a:r>
            <a:endParaRPr lang="en-GB" dirty="0"/>
          </a:p>
        </p:txBody>
      </p:sp>
      <p:sp>
        <p:nvSpPr>
          <p:cNvPr id="3" name="Content Placeholder 2">
            <a:extLst>
              <a:ext uri="{FF2B5EF4-FFF2-40B4-BE49-F238E27FC236}">
                <a16:creationId xmlns:a16="http://schemas.microsoft.com/office/drawing/2014/main" id="{0A1D580E-7DC1-4DC1-AF03-5518A54F45F4}"/>
              </a:ext>
            </a:extLst>
          </p:cNvPr>
          <p:cNvSpPr>
            <a:spLocks noGrp="1"/>
          </p:cNvSpPr>
          <p:nvPr>
            <p:ph idx="1"/>
          </p:nvPr>
        </p:nvSpPr>
        <p:spPr>
          <a:xfrm>
            <a:off x="350874" y="1488558"/>
            <a:ext cx="11515060" cy="5369442"/>
          </a:xfrm>
        </p:spPr>
        <p:txBody>
          <a:bodyPr>
            <a:normAutofit fontScale="85000" lnSpcReduction="20000"/>
          </a:bodyPr>
          <a:lstStyle/>
          <a:p>
            <a:pPr marL="0" indent="0">
              <a:buNone/>
            </a:pPr>
            <a:r>
              <a:rPr lang="nl-NL" sz="3200" dirty="0"/>
              <a:t>Welke handelingskennis zien wij?</a:t>
            </a:r>
          </a:p>
          <a:p>
            <a:pPr marL="0" indent="0">
              <a:buNone/>
            </a:pPr>
            <a:r>
              <a:rPr lang="nl-NL" sz="3200" dirty="0"/>
              <a:t>Divers:</a:t>
            </a:r>
          </a:p>
          <a:p>
            <a:r>
              <a:rPr lang="nl-NL" sz="3200" dirty="0"/>
              <a:t>Idee ‘onderzoeksgroep’</a:t>
            </a:r>
          </a:p>
          <a:p>
            <a:r>
              <a:rPr lang="nl-NL" sz="3200" dirty="0"/>
              <a:t>‘ben wat je beoogt’ / skin in the game</a:t>
            </a:r>
          </a:p>
          <a:p>
            <a:r>
              <a:rPr lang="nl-NL" sz="3200" dirty="0"/>
              <a:t>Lok uit wat je beoogt</a:t>
            </a:r>
          </a:p>
          <a:p>
            <a:r>
              <a:rPr lang="nl-NL" sz="3200" dirty="0"/>
              <a:t>Niet praten over maar handelen met</a:t>
            </a:r>
          </a:p>
          <a:p>
            <a:r>
              <a:rPr lang="nl-NL" sz="3200" dirty="0"/>
              <a:t>Benut inzichten uit ‘inquiries’: bv appreciative topic choice en communicatieregels uit humble inquiry</a:t>
            </a:r>
          </a:p>
          <a:p>
            <a:r>
              <a:rPr lang="nl-NL" sz="3200" dirty="0"/>
              <a:t>Tit for tat</a:t>
            </a:r>
          </a:p>
          <a:p>
            <a:r>
              <a:rPr lang="nl-NL" sz="3200" dirty="0"/>
              <a:t>Nudging</a:t>
            </a:r>
          </a:p>
          <a:p>
            <a:r>
              <a:rPr lang="nl-NL" sz="3200" dirty="0"/>
              <a:t>Ostrom’s principes voor zelforganisatie.</a:t>
            </a:r>
          </a:p>
          <a:p>
            <a:r>
              <a:rPr lang="nl-NL" sz="3200" dirty="0"/>
              <a:t>Stappen van de AA</a:t>
            </a:r>
          </a:p>
          <a:p>
            <a:endParaRPr lang="en-GB" sz="3200" dirty="0"/>
          </a:p>
        </p:txBody>
      </p:sp>
    </p:spTree>
    <p:extLst>
      <p:ext uri="{BB962C8B-B14F-4D97-AF65-F5344CB8AC3E}">
        <p14:creationId xmlns:p14="http://schemas.microsoft.com/office/powerpoint/2010/main" val="3677904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EE70A-FF4C-4BFA-85F1-D4259C509278}"/>
              </a:ext>
            </a:extLst>
          </p:cNvPr>
          <p:cNvSpPr>
            <a:spLocks noGrp="1"/>
          </p:cNvSpPr>
          <p:nvPr>
            <p:ph type="title"/>
          </p:nvPr>
        </p:nvSpPr>
        <p:spPr/>
        <p:txBody>
          <a:bodyPr/>
          <a:lstStyle/>
          <a:p>
            <a:r>
              <a:rPr lang="nl-NL" dirty="0"/>
              <a:t>Twee suggesties</a:t>
            </a:r>
            <a:endParaRPr lang="en-GB" dirty="0"/>
          </a:p>
        </p:txBody>
      </p:sp>
      <p:sp>
        <p:nvSpPr>
          <p:cNvPr id="3" name="Content Placeholder 2">
            <a:extLst>
              <a:ext uri="{FF2B5EF4-FFF2-40B4-BE49-F238E27FC236}">
                <a16:creationId xmlns:a16="http://schemas.microsoft.com/office/drawing/2014/main" id="{51D3C4BA-1412-497D-89CD-E68741E92DA1}"/>
              </a:ext>
            </a:extLst>
          </p:cNvPr>
          <p:cNvSpPr>
            <a:spLocks noGrp="1"/>
          </p:cNvSpPr>
          <p:nvPr>
            <p:ph idx="1"/>
          </p:nvPr>
        </p:nvSpPr>
        <p:spPr/>
        <p:txBody>
          <a:bodyPr/>
          <a:lstStyle/>
          <a:p>
            <a:pPr marL="342900" indent="-342900">
              <a:buAutoNum type="arabicPeriod"/>
            </a:pPr>
            <a:r>
              <a:rPr lang="nl-NL" sz="3200" dirty="0"/>
              <a:t>Kijk naar jouw lastige sociale vraagstukken door de bril van een complexiteitsperspectief.</a:t>
            </a:r>
          </a:p>
          <a:p>
            <a:pPr marL="342900" indent="-342900">
              <a:buAutoNum type="arabicPeriod"/>
            </a:pPr>
            <a:r>
              <a:rPr lang="nl-NL" sz="3200" dirty="0"/>
              <a:t>Gebruik een wetenschappelijk kernidee.</a:t>
            </a:r>
          </a:p>
          <a:p>
            <a:pPr marL="342900" indent="-342900">
              <a:buAutoNum type="arabicPeriod"/>
            </a:pPr>
            <a:endParaRPr lang="en-GB" dirty="0"/>
          </a:p>
        </p:txBody>
      </p:sp>
    </p:spTree>
    <p:extLst>
      <p:ext uri="{BB962C8B-B14F-4D97-AF65-F5344CB8AC3E}">
        <p14:creationId xmlns:p14="http://schemas.microsoft.com/office/powerpoint/2010/main" val="2180213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FB0F9-3FC8-43F9-A2F9-37FD39189A7C}"/>
              </a:ext>
            </a:extLst>
          </p:cNvPr>
          <p:cNvSpPr>
            <a:spLocks noGrp="1"/>
          </p:cNvSpPr>
          <p:nvPr>
            <p:ph type="title"/>
          </p:nvPr>
        </p:nvSpPr>
        <p:spPr>
          <a:xfrm>
            <a:off x="701749" y="372140"/>
            <a:ext cx="11270511" cy="1105786"/>
          </a:xfrm>
        </p:spPr>
        <p:txBody>
          <a:bodyPr/>
          <a:lstStyle/>
          <a:p>
            <a:r>
              <a:rPr lang="nl-NL" dirty="0"/>
              <a:t>Complexiteitsperspectief </a:t>
            </a:r>
            <a:endParaRPr lang="en-GB" dirty="0"/>
          </a:p>
        </p:txBody>
      </p:sp>
      <p:sp>
        <p:nvSpPr>
          <p:cNvPr id="3" name="Content Placeholder 2">
            <a:extLst>
              <a:ext uri="{FF2B5EF4-FFF2-40B4-BE49-F238E27FC236}">
                <a16:creationId xmlns:a16="http://schemas.microsoft.com/office/drawing/2014/main" id="{31CB0B51-4480-493C-84FC-2135CB57B83B}"/>
              </a:ext>
            </a:extLst>
          </p:cNvPr>
          <p:cNvSpPr>
            <a:spLocks noGrp="1"/>
          </p:cNvSpPr>
          <p:nvPr>
            <p:ph idx="1"/>
          </p:nvPr>
        </p:nvSpPr>
        <p:spPr>
          <a:xfrm>
            <a:off x="542260" y="1892596"/>
            <a:ext cx="11430000" cy="4848446"/>
          </a:xfrm>
        </p:spPr>
        <p:txBody>
          <a:bodyPr>
            <a:normAutofit lnSpcReduction="10000"/>
          </a:bodyPr>
          <a:lstStyle/>
          <a:p>
            <a:pPr marL="0" indent="0">
              <a:buNone/>
            </a:pPr>
            <a:r>
              <a:rPr lang="nl-NL" sz="2400" dirty="0"/>
              <a:t>Een beroepsbeoefenaar (in onderwijs en zorg) realiseert zich dat </a:t>
            </a:r>
          </a:p>
          <a:p>
            <a:pPr marL="457200" indent="-457200" algn="just">
              <a:buAutoNum type="arabicPeriod"/>
            </a:pPr>
            <a:r>
              <a:rPr lang="nl-NL" sz="2400" dirty="0"/>
              <a:t>het lastige sociale vraagstuk ontstaat uit de </a:t>
            </a:r>
            <a:r>
              <a:rPr lang="nl-NL" sz="2400" i="1" dirty="0"/>
              <a:t>alledaagse</a:t>
            </a:r>
            <a:r>
              <a:rPr lang="nl-NL" sz="2400" dirty="0"/>
              <a:t> (ook) informele </a:t>
            </a:r>
            <a:r>
              <a:rPr lang="nl-NL" sz="2400" i="1" dirty="0"/>
              <a:t>onderlinge wisselwerking</a:t>
            </a:r>
            <a:r>
              <a:rPr lang="nl-NL" sz="2400" dirty="0"/>
              <a:t>;</a:t>
            </a:r>
          </a:p>
          <a:p>
            <a:pPr marL="457200" indent="-457200" algn="just">
              <a:buFont typeface="Arial" panose="020B0604020202020204" pitchFamily="34" charset="0"/>
              <a:buAutoNum type="arabicPeriod"/>
            </a:pPr>
            <a:r>
              <a:rPr lang="nl-NL" sz="2400" dirty="0"/>
              <a:t>zij/hij het vraagstuk mee vorm geeft en er beperkt invloed op uitoefent; </a:t>
            </a:r>
          </a:p>
          <a:p>
            <a:pPr marL="457200" indent="-457200" algn="just">
              <a:buAutoNum type="arabicPeriod"/>
            </a:pPr>
            <a:r>
              <a:rPr lang="nl-NL" sz="2400" dirty="0"/>
              <a:t>de oplossing voor het lastige vraagstuk gezocht moet worden in het </a:t>
            </a:r>
            <a:r>
              <a:rPr lang="nl-NL" sz="2400" i="1" dirty="0"/>
              <a:t>wijzigen</a:t>
            </a:r>
            <a:r>
              <a:rPr lang="nl-NL" sz="2400" dirty="0"/>
              <a:t> van die alledaagse onderlinge wisselwerking;</a:t>
            </a:r>
          </a:p>
          <a:p>
            <a:pPr marL="457200" indent="-457200" algn="just">
              <a:buAutoNum type="arabicPeriod"/>
            </a:pPr>
            <a:r>
              <a:rPr lang="nl-NL" sz="2400" dirty="0"/>
              <a:t>onderzoeken bestaat uit het </a:t>
            </a:r>
            <a:r>
              <a:rPr lang="nl-NL" sz="2400" i="1" dirty="0"/>
              <a:t>experimenteren</a:t>
            </a:r>
            <a:r>
              <a:rPr lang="nl-NL" sz="2400" dirty="0"/>
              <a:t> met die alledaagse onderlinge wisselwerking;</a:t>
            </a:r>
          </a:p>
          <a:p>
            <a:pPr marL="457200" indent="-457200" algn="just">
              <a:buFont typeface="Arial" panose="020B0604020202020204" pitchFamily="34" charset="0"/>
              <a:buAutoNum type="arabicPeriod"/>
            </a:pPr>
            <a:r>
              <a:rPr lang="nl-NL" sz="2400" dirty="0"/>
              <a:t>de onderlinge wisselwerking niet </a:t>
            </a:r>
            <a:r>
              <a:rPr lang="nl-NL" sz="2400" b="1" dirty="0"/>
              <a:t>vooraf</a:t>
            </a:r>
            <a:r>
              <a:rPr lang="nl-NL" sz="2400" dirty="0"/>
              <a:t> kan worden herleid tot (gebrek aan) kennis, of (onvoldoende doordachte) waarden of identiteiten, of (gebrekkige) structuren of (onvoldoende uitgeoefende) macht.</a:t>
            </a:r>
          </a:p>
          <a:p>
            <a:pPr marL="457200" indent="-457200" algn="just">
              <a:buFont typeface="Arial" panose="020B0604020202020204" pitchFamily="34" charset="0"/>
              <a:buAutoNum type="arabicPeriod"/>
            </a:pPr>
            <a:r>
              <a:rPr lang="nl-NL" sz="2400" i="1" dirty="0"/>
              <a:t>eerst-dan denken </a:t>
            </a:r>
            <a:r>
              <a:rPr lang="nl-NL" sz="2400" dirty="0"/>
              <a:t>beperkt bruikbaar is</a:t>
            </a:r>
          </a:p>
        </p:txBody>
      </p:sp>
    </p:spTree>
    <p:extLst>
      <p:ext uri="{BB962C8B-B14F-4D97-AF65-F5344CB8AC3E}">
        <p14:creationId xmlns:p14="http://schemas.microsoft.com/office/powerpoint/2010/main" val="2797487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7FF10-00EE-40E2-AE6C-7AD7084ECDC4}"/>
              </a:ext>
            </a:extLst>
          </p:cNvPr>
          <p:cNvSpPr>
            <a:spLocks noGrp="1"/>
          </p:cNvSpPr>
          <p:nvPr>
            <p:ph type="title"/>
          </p:nvPr>
        </p:nvSpPr>
        <p:spPr>
          <a:xfrm>
            <a:off x="1581911" y="964692"/>
            <a:ext cx="8550915" cy="1188720"/>
          </a:xfrm>
        </p:spPr>
        <p:txBody>
          <a:bodyPr/>
          <a:lstStyle/>
          <a:p>
            <a:r>
              <a:rPr lang="nl-NL" dirty="0"/>
              <a:t>kernidee</a:t>
            </a:r>
            <a:endParaRPr lang="en-GB" dirty="0"/>
          </a:p>
        </p:txBody>
      </p:sp>
      <p:sp>
        <p:nvSpPr>
          <p:cNvPr id="3" name="Content Placeholder 2">
            <a:extLst>
              <a:ext uri="{FF2B5EF4-FFF2-40B4-BE49-F238E27FC236}">
                <a16:creationId xmlns:a16="http://schemas.microsoft.com/office/drawing/2014/main" id="{BB1CC179-8F17-476A-A3A7-6E49C3ED2805}"/>
              </a:ext>
            </a:extLst>
          </p:cNvPr>
          <p:cNvSpPr>
            <a:spLocks noGrp="1"/>
          </p:cNvSpPr>
          <p:nvPr>
            <p:ph sz="half" idx="1"/>
          </p:nvPr>
        </p:nvSpPr>
        <p:spPr>
          <a:xfrm>
            <a:off x="1581912" y="2638043"/>
            <a:ext cx="4271771" cy="3890347"/>
          </a:xfrm>
        </p:spPr>
        <p:txBody>
          <a:bodyPr>
            <a:normAutofit/>
          </a:bodyPr>
          <a:lstStyle/>
          <a:p>
            <a:pPr marL="0" indent="0">
              <a:buNone/>
            </a:pPr>
            <a:r>
              <a:rPr lang="nl-NL" sz="3600" dirty="0">
                <a:solidFill>
                  <a:srgbClr val="0070C0"/>
                </a:solidFill>
              </a:rPr>
              <a:t>Closure under mapping</a:t>
            </a:r>
            <a:r>
              <a:rPr lang="nl-NL" sz="3600" dirty="0"/>
              <a:t>:</a:t>
            </a:r>
          </a:p>
          <a:p>
            <a:pPr marL="228600" lvl="1" indent="0">
              <a:buNone/>
            </a:pPr>
            <a:r>
              <a:rPr lang="nl-NL" sz="3400" dirty="0"/>
              <a:t>Beeld twee eenheden zo op elkaar af ze precies op elkaar passen.</a:t>
            </a:r>
          </a:p>
          <a:p>
            <a:pPr marL="0" indent="0">
              <a:buNone/>
            </a:pPr>
            <a:endParaRPr lang="en-GB" dirty="0"/>
          </a:p>
        </p:txBody>
      </p:sp>
      <p:pic>
        <p:nvPicPr>
          <p:cNvPr id="6" name="Content Placeholder 5">
            <a:extLst>
              <a:ext uri="{FF2B5EF4-FFF2-40B4-BE49-F238E27FC236}">
                <a16:creationId xmlns:a16="http://schemas.microsoft.com/office/drawing/2014/main" id="{D187445C-E771-4FE9-926B-96C0753DAC5B}"/>
              </a:ext>
            </a:extLst>
          </p:cNvPr>
          <p:cNvPicPr>
            <a:picLocks noGrp="1" noChangeAspect="1"/>
          </p:cNvPicPr>
          <p:nvPr>
            <p:ph sz="half" idx="2"/>
          </p:nvPr>
        </p:nvPicPr>
        <p:blipFill>
          <a:blip r:embed="rId2"/>
          <a:stretch>
            <a:fillRect/>
          </a:stretch>
        </p:blipFill>
        <p:spPr>
          <a:xfrm>
            <a:off x="6355796" y="2724181"/>
            <a:ext cx="3777031" cy="3336377"/>
          </a:xfrm>
        </p:spPr>
      </p:pic>
    </p:spTree>
    <p:extLst>
      <p:ext uri="{BB962C8B-B14F-4D97-AF65-F5344CB8AC3E}">
        <p14:creationId xmlns:p14="http://schemas.microsoft.com/office/powerpoint/2010/main" val="3405864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2BF8053-21BF-4B13-A82C-0B941A21D326}"/>
              </a:ext>
            </a:extLst>
          </p:cNvPr>
          <p:cNvSpPr>
            <a:spLocks noGrp="1"/>
          </p:cNvSpPr>
          <p:nvPr>
            <p:ph type="title"/>
          </p:nvPr>
        </p:nvSpPr>
        <p:spPr/>
        <p:txBody>
          <a:bodyPr/>
          <a:lstStyle/>
          <a:p>
            <a:r>
              <a:rPr lang="nl-NL" dirty="0"/>
              <a:t>Closure under mapping</a:t>
            </a:r>
            <a:endParaRPr lang="en-GB" dirty="0"/>
          </a:p>
        </p:txBody>
      </p:sp>
      <p:sp>
        <p:nvSpPr>
          <p:cNvPr id="6" name="Content Placeholder 5">
            <a:extLst>
              <a:ext uri="{FF2B5EF4-FFF2-40B4-BE49-F238E27FC236}">
                <a16:creationId xmlns:a16="http://schemas.microsoft.com/office/drawing/2014/main" id="{5D311534-11E3-4E5E-9557-AD50A4EC546F}"/>
              </a:ext>
            </a:extLst>
          </p:cNvPr>
          <p:cNvSpPr>
            <a:spLocks noGrp="1"/>
          </p:cNvSpPr>
          <p:nvPr>
            <p:ph idx="1"/>
          </p:nvPr>
        </p:nvSpPr>
        <p:spPr>
          <a:xfrm>
            <a:off x="2231136" y="2638044"/>
            <a:ext cx="7729728" cy="4060468"/>
          </a:xfrm>
        </p:spPr>
        <p:txBody>
          <a:bodyPr>
            <a:normAutofit lnSpcReduction="10000"/>
          </a:bodyPr>
          <a:lstStyle/>
          <a:p>
            <a:pPr marL="0" indent="0">
              <a:buNone/>
            </a:pPr>
            <a:r>
              <a:rPr lang="nl-NL" sz="2800" dirty="0"/>
              <a:t>Instructies:</a:t>
            </a:r>
          </a:p>
          <a:p>
            <a:pPr marL="514350" indent="-514350">
              <a:buAutoNum type="arabicPeriod"/>
            </a:pPr>
            <a:r>
              <a:rPr lang="nl-NL" sz="2800" dirty="0"/>
              <a:t>Formuleer A</a:t>
            </a:r>
          </a:p>
          <a:p>
            <a:pPr marL="514350" indent="-514350">
              <a:buAutoNum type="arabicPeriod"/>
            </a:pPr>
            <a:r>
              <a:rPr lang="nl-NL" sz="2800" dirty="0"/>
              <a:t>Verzamel B</a:t>
            </a:r>
          </a:p>
          <a:p>
            <a:pPr marL="514350" indent="-514350">
              <a:buAutoNum type="arabicPeriod"/>
            </a:pPr>
            <a:r>
              <a:rPr lang="nl-NL" sz="2800" dirty="0"/>
              <a:t>Beeld A en B op elkaar af</a:t>
            </a:r>
          </a:p>
          <a:p>
            <a:pPr marL="514350" indent="-514350">
              <a:buAutoNum type="arabicPeriod"/>
            </a:pPr>
            <a:r>
              <a:rPr lang="nl-NL" sz="2800" dirty="0"/>
              <a:t>Bewerk of experimenteer zo met beide eenheden dat ze precies op elkaar passen</a:t>
            </a:r>
          </a:p>
          <a:p>
            <a:pPr marL="514350" indent="-514350">
              <a:buAutoNum type="arabicPeriod"/>
            </a:pPr>
            <a:r>
              <a:rPr lang="nl-NL" sz="2800" dirty="0"/>
              <a:t>Sluit externe (buiten de bovenstaande instructies liggende) motieven uit</a:t>
            </a:r>
          </a:p>
          <a:p>
            <a:pPr marL="514350" indent="-514350">
              <a:buAutoNum type="arabicPeriod"/>
            </a:pPr>
            <a:endParaRPr lang="en-GB" sz="2800" dirty="0"/>
          </a:p>
        </p:txBody>
      </p:sp>
    </p:spTree>
    <p:extLst>
      <p:ext uri="{BB962C8B-B14F-4D97-AF65-F5344CB8AC3E}">
        <p14:creationId xmlns:p14="http://schemas.microsoft.com/office/powerpoint/2010/main" val="1179360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2BF8053-21BF-4B13-A82C-0B941A21D326}"/>
              </a:ext>
            </a:extLst>
          </p:cNvPr>
          <p:cNvSpPr>
            <a:spLocks noGrp="1"/>
          </p:cNvSpPr>
          <p:nvPr>
            <p:ph type="title"/>
          </p:nvPr>
        </p:nvSpPr>
        <p:spPr/>
        <p:txBody>
          <a:bodyPr/>
          <a:lstStyle/>
          <a:p>
            <a:r>
              <a:rPr lang="nl-NL" dirty="0"/>
              <a:t>Closure under mapping</a:t>
            </a:r>
            <a:endParaRPr lang="en-GB" dirty="0"/>
          </a:p>
        </p:txBody>
      </p:sp>
      <p:sp>
        <p:nvSpPr>
          <p:cNvPr id="6" name="Content Placeholder 5">
            <a:extLst>
              <a:ext uri="{FF2B5EF4-FFF2-40B4-BE49-F238E27FC236}">
                <a16:creationId xmlns:a16="http://schemas.microsoft.com/office/drawing/2014/main" id="{5D311534-11E3-4E5E-9557-AD50A4EC546F}"/>
              </a:ext>
            </a:extLst>
          </p:cNvPr>
          <p:cNvSpPr>
            <a:spLocks noGrp="1"/>
          </p:cNvSpPr>
          <p:nvPr>
            <p:ph idx="1"/>
          </p:nvPr>
        </p:nvSpPr>
        <p:spPr/>
        <p:txBody>
          <a:bodyPr>
            <a:normAutofit fontScale="92500"/>
          </a:bodyPr>
          <a:lstStyle/>
          <a:p>
            <a:r>
              <a:rPr lang="nl-NL" sz="3200" dirty="0"/>
              <a:t>Voorbeeld specificatie: </a:t>
            </a:r>
          </a:p>
          <a:p>
            <a:pPr lvl="1"/>
            <a:r>
              <a:rPr lang="nl-NL" sz="3000" dirty="0"/>
              <a:t>Gangbaar empirisch onderzoek:</a:t>
            </a:r>
          </a:p>
          <a:p>
            <a:endParaRPr lang="nl-NL" sz="2400" dirty="0"/>
          </a:p>
          <a:p>
            <a:pPr lvl="2"/>
            <a:r>
              <a:rPr lang="nl-NL" sz="2800" dirty="0"/>
              <a:t>Beeld data af op een onderzoeksvraag en bewerk de data zodanig dat de onderzoeksvraag sluitend kan worden beantwoord</a:t>
            </a:r>
            <a:endParaRPr lang="en-GB" sz="2800" dirty="0"/>
          </a:p>
        </p:txBody>
      </p:sp>
    </p:spTree>
    <p:extLst>
      <p:ext uri="{BB962C8B-B14F-4D97-AF65-F5344CB8AC3E}">
        <p14:creationId xmlns:p14="http://schemas.microsoft.com/office/powerpoint/2010/main" val="392784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2BF8053-21BF-4B13-A82C-0B941A21D326}"/>
              </a:ext>
            </a:extLst>
          </p:cNvPr>
          <p:cNvSpPr>
            <a:spLocks noGrp="1"/>
          </p:cNvSpPr>
          <p:nvPr>
            <p:ph type="title"/>
          </p:nvPr>
        </p:nvSpPr>
        <p:spPr>
          <a:xfrm>
            <a:off x="691117" y="964692"/>
            <a:ext cx="11142920" cy="1188720"/>
          </a:xfrm>
        </p:spPr>
        <p:txBody>
          <a:bodyPr/>
          <a:lstStyle/>
          <a:p>
            <a:r>
              <a:rPr lang="nl-NL" dirty="0"/>
              <a:t>Closure under mapping</a:t>
            </a:r>
            <a:endParaRPr lang="en-GB" dirty="0"/>
          </a:p>
        </p:txBody>
      </p:sp>
      <p:sp>
        <p:nvSpPr>
          <p:cNvPr id="6" name="Content Placeholder 5">
            <a:extLst>
              <a:ext uri="{FF2B5EF4-FFF2-40B4-BE49-F238E27FC236}">
                <a16:creationId xmlns:a16="http://schemas.microsoft.com/office/drawing/2014/main" id="{5D311534-11E3-4E5E-9557-AD50A4EC546F}"/>
              </a:ext>
            </a:extLst>
          </p:cNvPr>
          <p:cNvSpPr>
            <a:spLocks noGrp="1"/>
          </p:cNvSpPr>
          <p:nvPr>
            <p:ph idx="1"/>
          </p:nvPr>
        </p:nvSpPr>
        <p:spPr>
          <a:xfrm>
            <a:off x="691117" y="2638044"/>
            <a:ext cx="11142920" cy="4134896"/>
          </a:xfrm>
        </p:spPr>
        <p:txBody>
          <a:bodyPr>
            <a:normAutofit fontScale="85000" lnSpcReduction="20000"/>
          </a:bodyPr>
          <a:lstStyle/>
          <a:p>
            <a:pPr marL="0" indent="0">
              <a:buNone/>
            </a:pPr>
            <a:r>
              <a:rPr lang="nl-NL" sz="3200" dirty="0"/>
              <a:t>Voorbeeld gangbaar empirisch onderzoek.</a:t>
            </a:r>
          </a:p>
          <a:p>
            <a:pPr marL="0" indent="0">
              <a:buNone/>
            </a:pPr>
            <a:endParaRPr lang="nl-NL" sz="3200" dirty="0"/>
          </a:p>
          <a:p>
            <a:pPr marL="228600" lvl="1" indent="0">
              <a:buNone/>
            </a:pPr>
            <a:r>
              <a:rPr lang="nl-NL" sz="3000" dirty="0"/>
              <a:t>Instructies:</a:t>
            </a:r>
          </a:p>
          <a:p>
            <a:pPr marL="742950" lvl="1" indent="-514350">
              <a:buAutoNum type="arabicPeriod"/>
            </a:pPr>
            <a:r>
              <a:rPr lang="nl-NL" sz="3000" dirty="0"/>
              <a:t>Formuleer  een onderzoeksvraag</a:t>
            </a:r>
          </a:p>
          <a:p>
            <a:pPr marL="742950" lvl="1" indent="-514350">
              <a:buAutoNum type="arabicPeriod"/>
            </a:pPr>
            <a:r>
              <a:rPr lang="nl-NL" sz="3000" dirty="0"/>
              <a:t>Verzamel data</a:t>
            </a:r>
          </a:p>
          <a:p>
            <a:pPr marL="742950" lvl="1" indent="-514350">
              <a:buAutoNum type="arabicPeriod"/>
            </a:pPr>
            <a:r>
              <a:rPr lang="nl-NL" sz="3000" dirty="0"/>
              <a:t>Beeld de data af op de onderzoeksvraag </a:t>
            </a:r>
          </a:p>
          <a:p>
            <a:pPr marL="742950" lvl="1" indent="-514350">
              <a:buAutoNum type="arabicPeriod"/>
            </a:pPr>
            <a:r>
              <a:rPr lang="nl-NL" sz="3000" dirty="0"/>
              <a:t>Bewerk of experimenteer zo met de data dat de vraag sluitend kan worden beantwoord</a:t>
            </a:r>
          </a:p>
          <a:p>
            <a:pPr marL="742950" lvl="1" indent="-514350">
              <a:buAutoNum type="arabicPeriod"/>
            </a:pPr>
            <a:r>
              <a:rPr lang="nl-NL" sz="3000" dirty="0"/>
              <a:t>Sluit externe (buiten het empirisch onderzoek liggende) motieven uit. </a:t>
            </a:r>
            <a:r>
              <a:rPr lang="nl-NL" sz="3000" i="1" dirty="0"/>
              <a:t>Bias</a:t>
            </a:r>
          </a:p>
          <a:p>
            <a:pPr lvl="1"/>
            <a:endParaRPr lang="nl-NL" sz="3000" dirty="0"/>
          </a:p>
          <a:p>
            <a:endParaRPr lang="nl-NL" sz="2400" dirty="0"/>
          </a:p>
        </p:txBody>
      </p:sp>
    </p:spTree>
    <p:extLst>
      <p:ext uri="{BB962C8B-B14F-4D97-AF65-F5344CB8AC3E}">
        <p14:creationId xmlns:p14="http://schemas.microsoft.com/office/powerpoint/2010/main" val="2063106746"/>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1335</TotalTime>
  <Words>1781</Words>
  <Application>Microsoft Macintosh PowerPoint</Application>
  <PresentationFormat>Breedbeeld</PresentationFormat>
  <Paragraphs>221</Paragraphs>
  <Slides>32</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32</vt:i4>
      </vt:variant>
    </vt:vector>
  </HeadingPairs>
  <TitlesOfParts>
    <vt:vector size="35" baseType="lpstr">
      <vt:lpstr>Arial</vt:lpstr>
      <vt:lpstr>Gill Sans MT</vt:lpstr>
      <vt:lpstr>Parcel</vt:lpstr>
      <vt:lpstr>Omgaan met lastige sociale vraagstukken in je eigen werk</vt:lpstr>
      <vt:lpstr>University of applied science</vt:lpstr>
      <vt:lpstr>Wat voor lastige vraagstukken?</vt:lpstr>
      <vt:lpstr>Twee suggesties</vt:lpstr>
      <vt:lpstr>Complexiteitsperspectief </vt:lpstr>
      <vt:lpstr>kernidee</vt:lpstr>
      <vt:lpstr>Closure under mapping</vt:lpstr>
      <vt:lpstr>Closure under mapping</vt:lpstr>
      <vt:lpstr>Closure under mapping</vt:lpstr>
      <vt:lpstr>Closure: precies op elkaar passen</vt:lpstr>
      <vt:lpstr>Closure: precies op elkaar passen</vt:lpstr>
      <vt:lpstr>Gangbaar onderzoek</vt:lpstr>
      <vt:lpstr>Kernidee?</vt:lpstr>
      <vt:lpstr>Hoe Closure under mapping te benutten? </vt:lpstr>
      <vt:lpstr>Voorstel de Zeeuw (2018)</vt:lpstr>
      <vt:lpstr>Andere suggesties</vt:lpstr>
      <vt:lpstr>Onze suggesties: handelingsonderzoek</vt:lpstr>
      <vt:lpstr>Closure: precies op elkaar passen</vt:lpstr>
      <vt:lpstr>Closure: precies op elkaar passen</vt:lpstr>
      <vt:lpstr>Handelingsonderzoek: instructies</vt:lpstr>
      <vt:lpstr>Kort schematisch voorbeeld</vt:lpstr>
      <vt:lpstr>Voorbeeld: instructie 1 (claim)</vt:lpstr>
      <vt:lpstr>Voorbeeld: instructie 2 (set)</vt:lpstr>
      <vt:lpstr>Voorbeeld: instructie 3 (mapping)</vt:lpstr>
      <vt:lpstr>Voorbeeld: instructie 4 (closure)</vt:lpstr>
      <vt:lpstr>Voorbeeld: instructie 4: Is er closure?</vt:lpstr>
      <vt:lpstr>Evaluatie</vt:lpstr>
      <vt:lpstr>Opbrengst van handelingsonderzoek</vt:lpstr>
      <vt:lpstr>Handelingskennis</vt:lpstr>
      <vt:lpstr>Handelingskennis</vt:lpstr>
      <vt:lpstr>Methodologische kennis</vt:lpstr>
      <vt:lpstr>Handelingskennis</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Omgaan met lastige sociale vraagstukken in je eigen werk</dc:title>
  <dc:creator>Jan Sanne Mulder</dc:creator>
  <cp:lastModifiedBy>Cor van Dijkum</cp:lastModifiedBy>
  <cp:revision>78</cp:revision>
  <dcterms:created xsi:type="dcterms:W3CDTF">2019-09-15T12:18:40Z</dcterms:created>
  <dcterms:modified xsi:type="dcterms:W3CDTF">2019-11-12T09:25:03Z</dcterms:modified>
</cp:coreProperties>
</file>