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60" r:id="rId3"/>
    <p:sldId id="261" r:id="rId4"/>
    <p:sldId id="262" r:id="rId5"/>
    <p:sldId id="284" r:id="rId6"/>
    <p:sldId id="285" r:id="rId7"/>
    <p:sldId id="267" r:id="rId8"/>
    <p:sldId id="259" r:id="rId9"/>
    <p:sldId id="268" r:id="rId10"/>
    <p:sldId id="269" r:id="rId11"/>
    <p:sldId id="270" r:id="rId12"/>
    <p:sldId id="274" r:id="rId13"/>
    <p:sldId id="265" r:id="rId14"/>
    <p:sldId id="266" r:id="rId15"/>
    <p:sldId id="264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7" r:id="rId24"/>
  </p:sldIdLst>
  <p:sldSz cx="12192000" cy="6858000"/>
  <p:notesSz cx="6797675" cy="9928225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590A47-01E1-4478-A2DE-98E54B0B63BF}" v="3" dt="2019-03-05T14:39:38.6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4674"/>
  </p:normalViewPr>
  <p:slideViewPr>
    <p:cSldViewPr snapToGrid="0">
      <p:cViewPr varScale="1">
        <p:scale>
          <a:sx n="124" d="100"/>
          <a:sy n="124" d="100"/>
        </p:scale>
        <p:origin x="6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A16685-5E5A-424B-89AD-677F33E1711C}" type="datetimeFigureOut">
              <a:rPr lang="nl-NL" smtClean="0"/>
              <a:t>05-03-19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70702-DA0F-4F9E-9D2D-5F93A18C4B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441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970702-DA0F-4F9E-9D2D-5F93A18C4B19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4089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970702-DA0F-4F9E-9D2D-5F93A18C4B19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48627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970702-DA0F-4F9E-9D2D-5F93A18C4B19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01065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970702-DA0F-4F9E-9D2D-5F93A18C4B19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49378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970702-DA0F-4F9E-9D2D-5F93A18C4B19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9502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970702-DA0F-4F9E-9D2D-5F93A18C4B19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09401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970702-DA0F-4F9E-9D2D-5F93A18C4B19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3955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970702-DA0F-4F9E-9D2D-5F93A18C4B19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10859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970702-DA0F-4F9E-9D2D-5F93A18C4B19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21761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970702-DA0F-4F9E-9D2D-5F93A18C4B19}" type="slidenum">
              <a:rPr lang="nl-NL" smtClean="0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77026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970702-DA0F-4F9E-9D2D-5F93A18C4B19}" type="slidenum">
              <a:rPr lang="nl-NL" smtClean="0"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220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970702-DA0F-4F9E-9D2D-5F93A18C4B19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47762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970702-DA0F-4F9E-9D2D-5F93A18C4B19}" type="slidenum">
              <a:rPr lang="nl-NL" smtClean="0"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14233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970702-DA0F-4F9E-9D2D-5F93A18C4B19}" type="slidenum">
              <a:rPr lang="nl-NL" smtClean="0"/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99980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970702-DA0F-4F9E-9D2D-5F93A18C4B19}" type="slidenum">
              <a:rPr lang="nl-NL" smtClean="0"/>
              <a:t>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202406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970702-DA0F-4F9E-9D2D-5F93A18C4B19}" type="slidenum">
              <a:rPr lang="nl-NL" smtClean="0"/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9087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970702-DA0F-4F9E-9D2D-5F93A18C4B19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0428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970702-DA0F-4F9E-9D2D-5F93A18C4B19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9205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nl-NL" dirty="0"/>
          </a:p>
          <a:p>
            <a:pPr marL="0" indent="0">
              <a:buFontTx/>
              <a:buNone/>
            </a:pPr>
            <a:endParaRPr lang="nl-NL" dirty="0"/>
          </a:p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970702-DA0F-4F9E-9D2D-5F93A18C4B19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1597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970702-DA0F-4F9E-9D2D-5F93A18C4B19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79957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970702-DA0F-4F9E-9D2D-5F93A18C4B19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09730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970702-DA0F-4F9E-9D2D-5F93A18C4B19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86867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970702-DA0F-4F9E-9D2D-5F93A18C4B19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0993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FB82BF-E167-436C-9D93-8FB8D425A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581E520-F58E-45B5-AC0E-AC674BB569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4D17EC6-6F1C-4EFA-B4FA-D7FAD47F1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8A1A-F028-42A8-97D0-5A470A67231E}" type="datetimeFigureOut">
              <a:rPr lang="nl-NL" smtClean="0"/>
              <a:t>05-03-19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22E3AA1-AE50-4B4A-B905-88D493B06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82263C5-E2F9-4D0B-A4D3-1CBB71393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EFE9-6192-44A4-BBEB-ADDCE36636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723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C8F7F9-C131-47A2-B5E2-7BA38A7BA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1D8C671-9636-4B41-B945-5A7CD81B9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C8BC0B-63EE-4CF6-98F0-66AE745B0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8A1A-F028-42A8-97D0-5A470A67231E}" type="datetimeFigureOut">
              <a:rPr lang="nl-NL" smtClean="0"/>
              <a:t>05-03-19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AD0A248-BAAD-4F6B-BD10-C886FA0AC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0E124A1-7481-448A-BF5A-BA2D5AB2A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EFE9-6192-44A4-BBEB-ADDCE36636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1869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3BB952C-23B5-4A7A-B988-C814A4F208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2C1B4B8-BD62-4AF2-AA7E-2D2E677771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8631D9-7D2A-4A32-9739-8919A1639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8A1A-F028-42A8-97D0-5A470A67231E}" type="datetimeFigureOut">
              <a:rPr lang="nl-NL" smtClean="0"/>
              <a:t>05-03-19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727A4D1-A486-42AA-9671-71C6DB91F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920AD61-6AB6-4748-9894-635834559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EFE9-6192-44A4-BBEB-ADDCE36636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2920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0075BD-2FC7-42E4-9B8E-3832DCC39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34087-CD2F-4E78-ADF3-31A9AE920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8C625CB-213C-4DFA-869D-A502FA3DA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8A1A-F028-42A8-97D0-5A470A67231E}" type="datetimeFigureOut">
              <a:rPr lang="nl-NL" smtClean="0"/>
              <a:t>05-03-19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F214F3E-0817-4303-8AFA-9AC9E0A2E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8EE8FB9-35CE-4631-9E70-804132ED4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EFE9-6192-44A4-BBEB-ADDCE36636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163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E62CBA-8F09-4FFA-BBC5-E1FDB2EE6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E0D7E9B-45FB-45EA-8BD9-6B663051E4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8C37EDB-C382-415C-9E66-24CD1E524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8A1A-F028-42A8-97D0-5A470A67231E}" type="datetimeFigureOut">
              <a:rPr lang="nl-NL" smtClean="0"/>
              <a:t>05-03-19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D26AE8E-3FA6-432A-BA0B-5407DCAB8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4C368F0-2790-4809-A88C-082EDA90F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EFE9-6192-44A4-BBEB-ADDCE36636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3040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B5A943-BE50-4499-84CE-9E7AEF3A6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EEDFCA-F052-444F-9B3B-05CBDBC9E8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0D91720-3DE4-4DC2-8F0F-394451BF96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8B347D1-DDBE-4A4F-92EF-720102D8C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8A1A-F028-42A8-97D0-5A470A67231E}" type="datetimeFigureOut">
              <a:rPr lang="nl-NL" smtClean="0"/>
              <a:t>05-03-19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86E5BF7-281A-4FC3-A46A-6621859FA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229E113-BB54-480F-A97C-8C9760209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EFE9-6192-44A4-BBEB-ADDCE36636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3771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A92962-41F4-4244-B9AA-E0B4FDEB4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D69DEEF-3803-41B4-BEB0-EED1F6353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B789E64-EAB3-41A3-8109-BF587DE5AB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948B942-5460-4E51-9DD9-86A37082AF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0B0963E-BED4-49E0-8384-F05438199D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DB1245B-3348-4033-86D7-C5EA5DB8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8A1A-F028-42A8-97D0-5A470A67231E}" type="datetimeFigureOut">
              <a:rPr lang="nl-NL" smtClean="0"/>
              <a:t>05-03-19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5B0A87A-593E-4877-884D-230AF7747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A2CCA5E-1E83-4F98-B7D9-1A0BCDBF4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EFE9-6192-44A4-BBEB-ADDCE36636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059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F74ABC-44F7-4C8D-B35E-DA7C7BBD1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3514083-1DEF-4633-8614-FDABF9AD5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8A1A-F028-42A8-97D0-5A470A67231E}" type="datetimeFigureOut">
              <a:rPr lang="nl-NL" smtClean="0"/>
              <a:t>05-03-19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7FC5AA9-7375-49A4-A00E-A94009770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6341579-B5E9-4B46-A122-D3025F980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EFE9-6192-44A4-BBEB-ADDCE36636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9466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524A780-2BB7-47F8-88A8-0312DD938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8A1A-F028-42A8-97D0-5A470A67231E}" type="datetimeFigureOut">
              <a:rPr lang="nl-NL" smtClean="0"/>
              <a:t>05-03-19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D1B289F-E1CE-4EBC-8ED9-2DED1D0E0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363D963-1997-4CEA-BB95-B746FB81B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EFE9-6192-44A4-BBEB-ADDCE36636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6075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D93E90-E7CF-4838-93AB-B8C9C3CAB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81EE2DA-2798-4A62-8E31-EABEE71CE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00ADDD3-A2B8-4625-A04B-7BBAD9747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BE5B0B4-DFE4-491D-AD3D-994C16017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8A1A-F028-42A8-97D0-5A470A67231E}" type="datetimeFigureOut">
              <a:rPr lang="nl-NL" smtClean="0"/>
              <a:t>05-03-19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0750809-5F38-4F7C-AEE1-512F8881C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629A56F-CEBC-4240-9CF7-A9D5B9407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EFE9-6192-44A4-BBEB-ADDCE36636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189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0976C3-8A12-47BA-A95F-DCA380D75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64A4565-4565-4336-A2C8-5B6EEA9FC9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A212AF7-029F-4210-8F72-6048BEA85B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3E08640-000F-48D1-B968-DC62BB17F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8A1A-F028-42A8-97D0-5A470A67231E}" type="datetimeFigureOut">
              <a:rPr lang="nl-NL" smtClean="0"/>
              <a:t>05-03-19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A8938DB-BE36-4FD2-8914-ACB9BBB15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44156A9-7A01-40C0-AB59-51E785052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EFE9-6192-44A4-BBEB-ADDCE36636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9492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0DED179-3E5A-40F4-A775-7AF7BC5A9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2E6FFE7-0FB2-4BEC-82FA-44B0B72D5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E09475B-1780-4B50-BA97-C77B7C9CB6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08A1A-F028-42A8-97D0-5A470A67231E}" type="datetimeFigureOut">
              <a:rPr lang="nl-NL" smtClean="0"/>
              <a:t>05-03-19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604301A-F998-488B-B688-2962E45F62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C9CB208-6A5C-401E-8AD3-252AE07FD1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2EFE9-6192-44A4-BBEB-ADDCE36636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1088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mlbroens@xs4all.nl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1AE883AF-AE01-41BF-9E6D-6B2D406F91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2075" y="186281"/>
            <a:ext cx="9295534" cy="648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908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69556"/>
    </mc:Choice>
    <mc:Fallback xmlns="">
      <p:transition spd="slow" advTm="6669556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1F5146-6104-4DD8-8F64-34A689A98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3	</a:t>
            </a:r>
            <a:r>
              <a:rPr lang="nl-NL" b="1" dirty="0" err="1"/>
              <a:t>Psysalons</a:t>
            </a:r>
            <a:r>
              <a:rPr lang="nl-NL" b="1" dirty="0"/>
              <a:t> als activiteit (2)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85A806A-89AD-4B11-9FEA-9E6C151D5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/>
              <a:t>Kenmerkend:</a:t>
            </a:r>
            <a:br>
              <a:rPr lang="nl-NL"/>
            </a:br>
            <a:endParaRPr lang="nl-NL"/>
          </a:p>
          <a:p>
            <a:pPr lvl="1">
              <a:buFont typeface="Wingdings" panose="05000000000000000000" pitchFamily="2" charset="2"/>
              <a:buChar char="§"/>
            </a:pPr>
            <a:r>
              <a:rPr lang="nl-NL"/>
              <a:t>Inhoud: alledaagse leefwereld is uitgangspunt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/>
              <a:t>Thema is voor ieder aansprekend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/>
              <a:t>Ervaringen centraal </a:t>
            </a:r>
            <a:r>
              <a:rPr lang="nl-NL">
                <a:sym typeface="Wingdings" panose="05000000000000000000" pitchFamily="2" charset="2"/>
              </a:rPr>
              <a:t> gelijkwaardigheid en betrokkenheid deelnemers. Iedereen heeft ervaringen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>
                <a:sym typeface="Wingdings" panose="05000000000000000000" pitchFamily="2" charset="2"/>
              </a:rPr>
              <a:t>Deelnemers zijn ook expert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>
                <a:sym typeface="Wingdings" panose="05000000000000000000" pitchFamily="2" charset="2"/>
              </a:rPr>
              <a:t>Deelnemers: diverse sociale rollen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>
                <a:sym typeface="Wingdings" panose="05000000000000000000" pitchFamily="2" charset="2"/>
              </a:rPr>
              <a:t>Deelnemende beroepskrachten in rol toehoorder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>
                <a:sym typeface="Wingdings" panose="05000000000000000000" pitchFamily="2" charset="2"/>
              </a:rPr>
              <a:t>Start: thematisch interview met cliënt en mantelzorger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>
                <a:sym typeface="Wingdings" panose="05000000000000000000" pitchFamily="2" charset="2"/>
              </a:rPr>
              <a:t>In pauze: ontmoeten, ruimte voor netwerken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>
                <a:sym typeface="Wingdings" panose="05000000000000000000" pitchFamily="2" charset="2"/>
              </a:rPr>
              <a:t>Na de pauze deelnemers aan het woord: interactieve uitwisseling  </a:t>
            </a:r>
            <a:endParaRPr lang="nl-NL"/>
          </a:p>
          <a:p>
            <a:pPr lvl="1">
              <a:buFont typeface="Wingdings" panose="05000000000000000000" pitchFamily="2" charset="2"/>
              <a:buChar char="§"/>
            </a:pPr>
            <a:r>
              <a:rPr lang="nl-NL" err="1"/>
              <a:t>Psysalon</a:t>
            </a:r>
            <a:r>
              <a:rPr lang="nl-NL"/>
              <a:t> als deel van een reeks: bewustwording en ontwikkeling</a:t>
            </a:r>
          </a:p>
          <a:p>
            <a:pPr marL="457200" lvl="1" indent="0">
              <a:buNone/>
            </a:pPr>
            <a:r>
              <a:rPr lang="nl-NL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C881137-17EA-4DE9-BE83-904E753AC4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1143" y="535621"/>
            <a:ext cx="1031744" cy="81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937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409"/>
    </mc:Choice>
    <mc:Fallback xmlns="">
      <p:transition spd="slow" advTm="13340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3A9035-ED0C-421C-803A-B45842B81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3	</a:t>
            </a:r>
            <a:r>
              <a:rPr lang="nl-NL" b="1" dirty="0" err="1"/>
              <a:t>Psysalons</a:t>
            </a:r>
            <a:r>
              <a:rPr lang="nl-NL" b="1" dirty="0"/>
              <a:t> als activiteit (3)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181F94-F50B-41D8-91A2-0AD33794A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4603"/>
            <a:ext cx="10515600" cy="4351338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/>
              <a:t>Alledaagse leefwereld is in het gebied, de wijk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/>
              <a:t>In de wijk komen organisaties/voorzieningen voor deelnemers samen: integraal</a:t>
            </a:r>
            <a:br>
              <a:rPr lang="nl-NL"/>
            </a:br>
            <a:endParaRPr lang="nl-NL"/>
          </a:p>
          <a:p>
            <a:pPr>
              <a:buFont typeface="Wingdings" panose="05000000000000000000" pitchFamily="2" charset="2"/>
              <a:buChar char="§"/>
            </a:pPr>
            <a:r>
              <a:rPr lang="nl-NL"/>
              <a:t>Sociale verbinding, komt van 2 kanten: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/>
              <a:t>Sociale verbinding &lt;-&gt; uitsluiting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/>
              <a:t>Cliënt &amp; mantelzorger én wijkbewoners en bewonersorganisaties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/>
              <a:t>Wijkbewoners en bewonersorganisaties: sociale netwerken (hulpbronnen)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/>
              <a:t>Gewone wijkbewoners maken ruimte om verbinding mogelijk te maken</a:t>
            </a:r>
            <a:br>
              <a:rPr lang="nl-NL"/>
            </a:br>
            <a:endParaRPr lang="nl-NL"/>
          </a:p>
          <a:p>
            <a:pPr>
              <a:buFont typeface="Wingdings" panose="05000000000000000000" pitchFamily="2" charset="2"/>
              <a:buChar char="§"/>
            </a:pPr>
            <a:r>
              <a:rPr lang="nl-NL"/>
              <a:t>Locatie: algemeen toegankelijk voor iedereen: buurthuis of MFA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/>
              <a:t>Ontmoeting en verbinding is ook doel van buurthuis/MFA/Huis van de wijk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700A723-86AE-40A2-B21F-703BE39B20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5656" y="365125"/>
            <a:ext cx="1008376" cy="796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416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1564"/>
    </mc:Choice>
    <mc:Fallback xmlns="">
      <p:transition spd="slow" advTm="191564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jdelijke aanduiding voor inhoud 3">
            <a:extLst>
              <a:ext uri="{FF2B5EF4-FFF2-40B4-BE49-F238E27FC236}">
                <a16:creationId xmlns:a16="http://schemas.microsoft.com/office/drawing/2014/main" id="{534BD267-3510-4F01-B293-00FB16D765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4800" y="464204"/>
            <a:ext cx="5860980" cy="6393796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71ADE14B-5303-42F0-A96C-66E0F97838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09798" y="348792"/>
            <a:ext cx="1222878" cy="876693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D337A67C-EEDF-4621-90AE-1A0E7D9FD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nl-NL" sz="2400" b="1" dirty="0"/>
              <a:t>3   </a:t>
            </a:r>
            <a:r>
              <a:rPr lang="nl-NL" sz="2400" b="1" dirty="0" err="1"/>
              <a:t>Psysalons</a:t>
            </a:r>
            <a:r>
              <a:rPr lang="nl-NL" sz="2400" b="1" dirty="0"/>
              <a:t> - </a:t>
            </a:r>
            <a:br>
              <a:rPr lang="nl-NL" sz="2400" b="1" dirty="0"/>
            </a:br>
            <a:r>
              <a:rPr lang="nl-NL" sz="2400" b="1" dirty="0"/>
              <a:t>     het organiseren:</a:t>
            </a:r>
          </a:p>
        </p:txBody>
      </p:sp>
    </p:spTree>
    <p:extLst>
      <p:ext uri="{BB962C8B-B14F-4D97-AF65-F5344CB8AC3E}">
        <p14:creationId xmlns:p14="http://schemas.microsoft.com/office/powerpoint/2010/main" val="3826802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699"/>
    </mc:Choice>
    <mc:Fallback xmlns="">
      <p:transition spd="slow" advTm="5269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6EBC272A-CB7E-4216-B7BE-863C3FCAAC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407" y="697519"/>
            <a:ext cx="8546689" cy="6121927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D8EF8E00-680D-4535-8BD0-3F7730F857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39150" y="436082"/>
            <a:ext cx="1302836" cy="1029173"/>
          </a:xfrm>
          <a:prstGeom prst="rect">
            <a:avLst/>
          </a:prstGeom>
        </p:spPr>
      </p:pic>
      <p:sp>
        <p:nvSpPr>
          <p:cNvPr id="8" name="Titel 7">
            <a:extLst>
              <a:ext uri="{FF2B5EF4-FFF2-40B4-BE49-F238E27FC236}">
                <a16:creationId xmlns:a16="http://schemas.microsoft.com/office/drawing/2014/main" id="{79FEF0F7-C6CC-4773-99DE-FCBBCC006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nl-NL" sz="2800" b="1" dirty="0"/>
              <a:t>5    Overzicht </a:t>
            </a:r>
            <a:r>
              <a:rPr lang="nl-NL" sz="2800" b="1" dirty="0" err="1"/>
              <a:t>psysalons</a:t>
            </a:r>
            <a:r>
              <a:rPr lang="nl-NL" sz="2800" b="1" dirty="0"/>
              <a:t> in Noord-Brabant april 2017 – juli 2018</a:t>
            </a:r>
          </a:p>
        </p:txBody>
      </p:sp>
    </p:spTree>
    <p:extLst>
      <p:ext uri="{BB962C8B-B14F-4D97-AF65-F5344CB8AC3E}">
        <p14:creationId xmlns:p14="http://schemas.microsoft.com/office/powerpoint/2010/main" val="209174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689"/>
    </mc:Choice>
    <mc:Fallback xmlns="">
      <p:transition spd="slow" advTm="2468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9AE50F-6B5A-4779-AB5E-6632FCF98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b="1" dirty="0"/>
              <a:t>4 </a:t>
            </a:r>
            <a:r>
              <a:rPr lang="nl-NL" b="1" dirty="0" err="1"/>
              <a:t>Psysalons</a:t>
            </a:r>
            <a:r>
              <a:rPr lang="nl-NL" b="1" dirty="0"/>
              <a:t> april 2017 – juli 2018; toelichting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8DE6116-883F-4144-993C-C277919C4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3200" dirty="0"/>
              <a:t>18 </a:t>
            </a:r>
            <a:r>
              <a:rPr lang="nl-NL" sz="3200" dirty="0" err="1"/>
              <a:t>psysalons</a:t>
            </a:r>
            <a:r>
              <a:rPr lang="nl-NL" sz="3200" dirty="0"/>
              <a:t> van 24 in deze periode: </a:t>
            </a:r>
          </a:p>
          <a:p>
            <a:pPr marL="457200" lvl="1" indent="0">
              <a:buNone/>
            </a:pPr>
            <a:r>
              <a:rPr lang="nl-NL" sz="2800" dirty="0"/>
              <a:t>-	3 van de 4 door Ypsilon/Trialoog met steun provincie</a:t>
            </a:r>
          </a:p>
          <a:p>
            <a:pPr marL="457200" lvl="1" indent="0">
              <a:buNone/>
            </a:pPr>
            <a:r>
              <a:rPr lang="nl-NL" sz="2800" dirty="0"/>
              <a:t>-	5 meer dan gepland</a:t>
            </a:r>
          </a:p>
          <a:p>
            <a:pPr marL="457200" lvl="1" indent="0">
              <a:buNone/>
            </a:pPr>
            <a:r>
              <a:rPr lang="nl-NL" sz="2800" dirty="0"/>
              <a:t>-	6 gemeenten sociale veerkracht 4 in West &amp; 2 in middelgrote 	steden</a:t>
            </a:r>
          </a:p>
          <a:p>
            <a:pPr marL="457200" lvl="1" indent="0">
              <a:buNone/>
            </a:pPr>
            <a:r>
              <a:rPr lang="nl-NL" sz="2800" dirty="0"/>
              <a:t>-	3 gemeenten buiten sociale veerkracht; in NO (2) en ZO (1)</a:t>
            </a:r>
            <a:br>
              <a:rPr lang="nl-NL" sz="2800" dirty="0"/>
            </a:br>
            <a:endParaRPr lang="nl-NL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sz="3200" dirty="0"/>
              <a:t>Rol gemeente: financier meest voorkomend </a:t>
            </a:r>
          </a:p>
          <a:p>
            <a:pPr lvl="1">
              <a:buFontTx/>
              <a:buChar char="-"/>
            </a:pPr>
            <a:r>
              <a:rPr lang="nl-NL" sz="2800" dirty="0"/>
              <a:t>Oss meest uitgebreid</a:t>
            </a:r>
          </a:p>
          <a:p>
            <a:pPr lvl="1">
              <a:buFontTx/>
              <a:buChar char="-"/>
            </a:pPr>
            <a:r>
              <a:rPr lang="nl-NL" sz="2800" dirty="0"/>
              <a:t>In NO elders: samenwerking als voorwaarde Land van Cuijk</a:t>
            </a:r>
          </a:p>
          <a:p>
            <a:pPr marL="457200" lvl="1" indent="0">
              <a:buNone/>
            </a:pPr>
            <a:endParaRPr lang="nl-NL" sz="2800" dirty="0"/>
          </a:p>
          <a:p>
            <a:pPr lvl="2"/>
            <a:endParaRPr lang="nl-NL" sz="240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5FF1CBF-C108-4D21-8220-2C8E78B3C7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6930" y="365125"/>
            <a:ext cx="1085584" cy="869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364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761"/>
    </mc:Choice>
    <mc:Fallback xmlns="">
      <p:transition spd="slow" advTm="62761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783251B7-98EB-4B85-9100-5F8C8BA76F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4571" y="132456"/>
            <a:ext cx="4304697" cy="6593088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BB921675-62CE-4425-BDC1-D164DCE7C7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55841" y="419493"/>
            <a:ext cx="1247045" cy="985101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A32925A-0B5A-484E-88D7-A61417ADF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20067"/>
            <a:ext cx="10515600" cy="1325563"/>
          </a:xfrm>
        </p:spPr>
        <p:txBody>
          <a:bodyPr/>
          <a:lstStyle/>
          <a:p>
            <a:r>
              <a:rPr lang="nl-NL" b="1" dirty="0"/>
              <a:t>Aantallen</a:t>
            </a:r>
          </a:p>
        </p:txBody>
      </p:sp>
    </p:spTree>
    <p:extLst>
      <p:ext uri="{BB962C8B-B14F-4D97-AF65-F5344CB8AC3E}">
        <p14:creationId xmlns:p14="http://schemas.microsoft.com/office/powerpoint/2010/main" val="93741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255"/>
    </mc:Choice>
    <mc:Fallback xmlns="">
      <p:transition spd="slow" advTm="12255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CEE3C-7806-475E-B559-8D222B918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5	</a:t>
            </a:r>
            <a:r>
              <a:rPr lang="nl-NL" b="1" dirty="0" err="1"/>
              <a:t>Psysalons</a:t>
            </a:r>
            <a:r>
              <a:rPr lang="nl-NL" b="1" dirty="0"/>
              <a:t> waardering algemeen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DF5FFF-3923-47D5-AFD1-AFE5F8525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/>
              <a:t>Totaalscore van   7,2 – 9,3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/>
              <a:t>Bijna even veel &gt; 8 als &gt; 7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err="1"/>
              <a:t>Psysalons</a:t>
            </a:r>
            <a:r>
              <a:rPr lang="nl-NL"/>
              <a:t> in een reeks: schommelt enigszins: nu eens hoger, dan weer lager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/>
              <a:t>Individuele respondenten: een enkeling een 6</a:t>
            </a:r>
          </a:p>
          <a:p>
            <a:pPr marL="0" indent="0">
              <a:buNone/>
            </a:pPr>
            <a:endParaRPr lang="nl-NL"/>
          </a:p>
          <a:p>
            <a:pPr>
              <a:buFont typeface="Wingdings" panose="05000000000000000000" pitchFamily="2" charset="2"/>
              <a:buChar char="§"/>
            </a:pPr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27E7DB8-8A99-4C37-8E93-BA0BDB8E2A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09050" y="365126"/>
            <a:ext cx="1208467" cy="954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041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191"/>
    </mc:Choice>
    <mc:Fallback xmlns="">
      <p:transition spd="slow" advTm="45191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3A1ACE-5955-43F6-A4ED-DA8628405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5	</a:t>
            </a:r>
            <a:r>
              <a:rPr lang="nl-NL" b="1" dirty="0" err="1"/>
              <a:t>Psysalons</a:t>
            </a:r>
            <a:r>
              <a:rPr lang="nl-NL" b="1" dirty="0"/>
              <a:t> waardering onderdelen (1)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2E8AB90-1C8F-44AD-8817-188D3A9FA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Deelnemers zijn zeer tevreden over </a:t>
            </a:r>
            <a:r>
              <a:rPr lang="nl-NL" dirty="0" err="1"/>
              <a:t>psysalons</a:t>
            </a: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Veel waardering voor: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dirty="0"/>
              <a:t>Inhoud: thema’s, programma, interview (koppel)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dirty="0"/>
              <a:t>Vorm: interactie, eigen inbreng, uitwisseling ervaringen: gelijkwaardigheid deelnemers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Informatie 3 </a:t>
            </a:r>
            <a:r>
              <a:rPr lang="nl-NL" dirty="0" err="1"/>
              <a:t>delig</a:t>
            </a:r>
            <a:r>
              <a:rPr lang="nl-NL" dirty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dirty="0"/>
              <a:t>In de uitnodiging en de uitnodiging voor de avond: hier en daar opm. deelnemers: concept </a:t>
            </a:r>
            <a:r>
              <a:rPr lang="nl-NL" dirty="0" err="1"/>
              <a:t>psysalon</a:t>
            </a:r>
            <a:r>
              <a:rPr lang="nl-NL" dirty="0"/>
              <a:t> beter uitgewerkt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dirty="0"/>
              <a:t>Voorafgaand aan de bijeenkomst: weinig info onder ogen gehad?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dirty="0"/>
              <a:t>Publiciteit en middelen: kan beter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38BBBE8-831F-4EFF-BCF4-5E8339A128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9159" y="365125"/>
            <a:ext cx="1302836" cy="1029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23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924"/>
    </mc:Choice>
    <mc:Fallback xmlns="">
      <p:transition spd="slow" advTm="20924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73C326-FC52-4931-B684-C2DF2F91C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5	</a:t>
            </a:r>
            <a:r>
              <a:rPr lang="nl-NL" b="1" dirty="0" err="1"/>
              <a:t>Psysalons</a:t>
            </a:r>
            <a:r>
              <a:rPr lang="nl-NL" b="1" dirty="0"/>
              <a:t> waardering onderdelen(2)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F36AE3-EEC3-48BB-ABD2-151BF689C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/>
              <a:t>Sfeer en welkome ontvangst: veel waardering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/>
              <a:t>Openheid; ontspannen; uitnodigend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/>
              <a:t>Organisatie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/>
              <a:t>goed georganiseerd: 8 van de 14 geen enkele onvoldoende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/>
              <a:t>veel deelnemers is niet per definitie lagere score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/>
              <a:t>Opzet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/>
              <a:t>Steekt goed in elkaar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/>
              <a:t>‘nu ook eens aandacht voor de mantelzorger’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/>
              <a:t>Als er al kanttekeningen zijn: bijna nooit over de activiteit zelf</a:t>
            </a:r>
          </a:p>
          <a:p>
            <a:pPr marL="457200" lvl="1" indent="0">
              <a:buNone/>
            </a:pPr>
            <a:endParaRPr lang="nl-NL"/>
          </a:p>
          <a:p>
            <a:pPr marL="457200" lvl="1" indent="0">
              <a:buNone/>
            </a:pPr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B3B6883-CA31-4B89-82FA-7AA22C625D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9121" y="417194"/>
            <a:ext cx="1163510" cy="919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340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202"/>
    </mc:Choice>
    <mc:Fallback xmlns="">
      <p:transition spd="slow" advTm="33202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356B62-71B6-407F-8FDD-D208500A5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6	Balans opmaken (1)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3B7FF0-82F7-432D-AB7E-60E73BF12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6748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/>
              <a:t>Geslaagd als project van de provincie Noord-Brabant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/>
              <a:t>Groeimodel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/>
              <a:t>Blijkt voorbeeld van een activiteit van een centrum voor zelfregie </a:t>
            </a:r>
            <a:r>
              <a:rPr lang="nl-NL" err="1"/>
              <a:t>triadische</a:t>
            </a:r>
            <a:r>
              <a:rPr lang="nl-NL"/>
              <a:t> werkwijze, met hulpverlener als toehoorder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/>
              <a:t>Daadwerkelijk totstandkoming ontmoeting en verbinding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/>
              <a:t>Samenwerking in de praktijk tussen organisaties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/>
              <a:t>Groei: verbinding en ontmoeting naar buiten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/>
              <a:t>De wijk (wijkbewoners)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/>
              <a:t>Uitbreiding samenwerkingspartners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/>
              <a:t>Nog aandacht nodig voor nazorg: wat doen deelnemers met het geleerde?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nl-NL"/>
          </a:p>
          <a:p>
            <a:pPr>
              <a:buFont typeface="Wingdings" panose="05000000000000000000" pitchFamily="2" charset="2"/>
              <a:buChar char="§"/>
            </a:pPr>
            <a:endParaRPr lang="nl-NL"/>
          </a:p>
          <a:p>
            <a:pPr>
              <a:buFont typeface="Wingdings" panose="05000000000000000000" pitchFamily="2" charset="2"/>
              <a:buChar char="§"/>
            </a:pPr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E2A89EA-F1F0-4F78-99A8-20BA79C423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84892" y="365125"/>
            <a:ext cx="1302836" cy="1029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89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790"/>
    </mc:Choice>
    <mc:Fallback xmlns="">
      <p:transition spd="slow" advTm="9379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E1BA22D3-F826-4BBE-B780-DD1AECDF73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2586" y="5601494"/>
            <a:ext cx="1457352" cy="492202"/>
          </a:xfrm>
          <a:prstGeom prst="rect">
            <a:avLst/>
          </a:prstGeom>
        </p:spPr>
      </p:pic>
      <p:sp>
        <p:nvSpPr>
          <p:cNvPr id="4" name="Ondertitel 3">
            <a:extLst>
              <a:ext uri="{FF2B5EF4-FFF2-40B4-BE49-F238E27FC236}">
                <a16:creationId xmlns:a16="http://schemas.microsoft.com/office/drawing/2014/main" id="{DCE0D56E-163A-4B7F-A43B-3B1AC5028F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84432"/>
            <a:ext cx="9144000" cy="1573367"/>
          </a:xfrm>
        </p:spPr>
        <p:txBody>
          <a:bodyPr>
            <a:normAutofit fontScale="92500" lnSpcReduction="10000"/>
          </a:bodyPr>
          <a:lstStyle/>
          <a:p>
            <a:endParaRPr lang="nl-NL"/>
          </a:p>
          <a:p>
            <a:endParaRPr lang="nl-NL"/>
          </a:p>
          <a:p>
            <a:pPr algn="r"/>
            <a:endParaRPr lang="nl-NL"/>
          </a:p>
          <a:p>
            <a:pPr algn="r"/>
            <a:r>
              <a:rPr lang="nl-NL"/>
              <a:t>Januari 2019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77176A2-169B-477D-A6C8-EEF15434F6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1062" y="3710469"/>
            <a:ext cx="2638425" cy="1243895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F756117F-11D7-4ED8-87E6-F89E3C04FA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1201" y="1104126"/>
            <a:ext cx="6181724" cy="2088354"/>
          </a:xfrm>
          <a:prstGeom prst="rect">
            <a:avLst/>
          </a:prstGeom>
        </p:spPr>
      </p:pic>
      <p:sp>
        <p:nvSpPr>
          <p:cNvPr id="8" name="Titel 7">
            <a:extLst>
              <a:ext uri="{FF2B5EF4-FFF2-40B4-BE49-F238E27FC236}">
                <a16:creationId xmlns:a16="http://schemas.microsoft.com/office/drawing/2014/main" id="{987EA922-FCA1-4DDE-A50D-2E9A26163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54503"/>
            <a:ext cx="9144000" cy="2387600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53043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603"/>
    </mc:Choice>
    <mc:Fallback xmlns="">
      <p:transition spd="slow" advTm="22603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DE6307-3023-4A1A-959C-18A6FA70D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6	Balans opmaken (2)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3AD15D-3A2D-4450-8808-B38BCD444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/>
              <a:t>Opbrengst: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/>
              <a:t>Beschrijving organiseren </a:t>
            </a:r>
            <a:r>
              <a:rPr lang="nl-NL" err="1"/>
              <a:t>psysalons</a:t>
            </a:r>
            <a:endParaRPr lang="nl-NL"/>
          </a:p>
          <a:p>
            <a:pPr lvl="1">
              <a:buFont typeface="Wingdings" panose="05000000000000000000" pitchFamily="2" charset="2"/>
              <a:buChar char="§"/>
            </a:pPr>
            <a:r>
              <a:rPr lang="nl-NL"/>
              <a:t>Format evaluatieformulier voor deelnemers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/>
              <a:t>Zicht op 2 varianten </a:t>
            </a:r>
            <a:r>
              <a:rPr lang="nl-NL" err="1"/>
              <a:t>psysalons</a:t>
            </a:r>
            <a:r>
              <a:rPr lang="nl-NL"/>
              <a:t> (geen modellen): </a:t>
            </a:r>
          </a:p>
          <a:p>
            <a:pPr marL="457200" lvl="1" indent="0">
              <a:buNone/>
            </a:pPr>
            <a:r>
              <a:rPr lang="nl-NL"/>
              <a:t>	initiatief vrijwilligers, van onderop (deze </a:t>
            </a:r>
            <a:r>
              <a:rPr lang="nl-NL" err="1"/>
              <a:t>psysalons</a:t>
            </a:r>
            <a:r>
              <a:rPr lang="nl-NL"/>
              <a:t>); en </a:t>
            </a:r>
          </a:p>
          <a:p>
            <a:pPr marL="457200" lvl="1" indent="0">
              <a:buNone/>
            </a:pPr>
            <a:r>
              <a:rPr lang="nl-NL"/>
              <a:t>	initiatief beroepskrachten, met vraagverkenning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/>
              <a:t>Suggesties voor thema’s (niet uitgewerkt naar criteria waaraan ze moeten voldoen)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/>
              <a:t>Niet onbelangrijk: informatie voor gemeenten </a:t>
            </a:r>
          </a:p>
          <a:p>
            <a:pPr marL="457200" lvl="1" indent="0">
              <a:buNone/>
            </a:pPr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A60F20B-1BE1-4735-A427-AEE1A8406A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0407" y="456820"/>
            <a:ext cx="1258978" cy="994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167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475"/>
    </mc:Choice>
    <mc:Fallback xmlns="">
      <p:transition spd="slow" advTm="121475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261229-1DA8-4CC4-85D4-D1B2CA02A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7	Discussie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D6494A-F33D-4EDF-A926-D8038B90C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6028"/>
            <a:ext cx="10515600" cy="458405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 err="1"/>
              <a:t>Psysalons</a:t>
            </a:r>
            <a:r>
              <a:rPr lang="nl-NL" dirty="0"/>
              <a:t> van onderop door vrijwilligers, met beroepskrachten ter facilitering of van bovenaf door beroepskrachten?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dirty="0"/>
              <a:t>N.B.: aandacht voor zeggenschap en verantwoordelijkheid en verbinding lokaal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err="1"/>
              <a:t>Psysalon</a:t>
            </a:r>
            <a:r>
              <a:rPr lang="nl-NL" dirty="0"/>
              <a:t> als vliegwiel voor centrum voor zelfregie en samenwerking buurthuis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Schaalverkleining tot wijkniveau: geen stigmatisering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Verbinding van binnen (onderling) naar buiten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Vrijwilligers en professionals samen als partners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Bijdragen door gemeenten en hun maatschappelijke organisaties (5)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  <a:p>
            <a:pPr lvl="1">
              <a:buFont typeface="Wingdings" panose="05000000000000000000" pitchFamily="2" charset="2"/>
              <a:buChar char="§"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55647A6-FF30-4A9B-81CF-60A613735A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7994" y="420991"/>
            <a:ext cx="1042281" cy="823348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78160E8C-F0E3-481E-8DA8-099F43178E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2659" y="682680"/>
            <a:ext cx="1042281" cy="823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17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762"/>
    </mc:Choice>
    <mc:Fallback xmlns="">
      <p:transition spd="slow" advTm="28762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C0934F-99C8-4E8D-9A58-89D534C1A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r>
              <a:rPr lang="nl-NL" b="1" dirty="0"/>
              <a:t>7	 Bijdragen door gemeenten en hun   	maatschappelijke organisaties: uitwerking (5)</a:t>
            </a:r>
            <a:br>
              <a:rPr lang="nl-NL" b="1" dirty="0"/>
            </a:br>
            <a:endParaRPr lang="nl-NL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873713-88BA-4369-BD58-936350D52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i="1" dirty="0"/>
              <a:t>N.B.: Bijdragen is niet hetzelfde als overnemen</a:t>
            </a:r>
          </a:p>
          <a:p>
            <a:pPr marL="514350" indent="-514350">
              <a:buAutoNum type="arabicPeriod"/>
            </a:pPr>
            <a:r>
              <a:rPr lang="nl-NL" dirty="0"/>
              <a:t>Meer proactief: vanaf kwartier maken én als ambassadeur</a:t>
            </a:r>
          </a:p>
          <a:p>
            <a:pPr marL="514350" indent="-514350">
              <a:buAutoNum type="arabicPeriod"/>
            </a:pPr>
            <a:r>
              <a:rPr lang="nl-NL" dirty="0"/>
              <a:t>Verbinding met de wijk, in de context: collectieve aanpak opbouwwerk</a:t>
            </a:r>
          </a:p>
          <a:p>
            <a:pPr marL="514350" indent="-514350">
              <a:buAutoNum type="arabicPeriod"/>
            </a:pPr>
            <a:r>
              <a:rPr lang="nl-NL" dirty="0"/>
              <a:t>Afstemming tussen centraal en wijkniveau</a:t>
            </a:r>
          </a:p>
          <a:p>
            <a:pPr marL="514350" indent="-514350">
              <a:buAutoNum type="arabicPeriod"/>
            </a:pPr>
            <a:r>
              <a:rPr lang="nl-NL" dirty="0"/>
              <a:t>Vormgeven centrum voor zelfregie (integraal en niet sectoraal)</a:t>
            </a:r>
          </a:p>
          <a:p>
            <a:pPr marL="514350" indent="-514350">
              <a:buAutoNum type="arabicPeriod"/>
            </a:pPr>
            <a:r>
              <a:rPr lang="nl-NL" dirty="0"/>
              <a:t>Investeren in vrijwilligers; in samenwerking met vrijwilligers als partner; de buurt als thema (alledaagse leefwereld); buurt als thema in beleid, systeemwereld (afstemming; buurtpreventie etc.). </a:t>
            </a:r>
          </a:p>
          <a:p>
            <a:pPr marL="514350" indent="-514350">
              <a:buAutoNum type="arabicPeriod"/>
            </a:pPr>
            <a:endParaRPr lang="nl-NL" dirty="0"/>
          </a:p>
          <a:p>
            <a:pPr marL="514350" indent="-514350">
              <a:buAutoNum type="arabicPeriod"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F2F94C6-50F6-407B-A875-2DD534CE6C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16239" y="276345"/>
            <a:ext cx="994036" cy="785237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8364B0CC-43B5-47CC-A38F-31DA55E82E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8639" y="428745"/>
            <a:ext cx="994036" cy="785237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1B0541D7-9F78-4A16-9110-829A04F87F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8639" y="365125"/>
            <a:ext cx="994036" cy="785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48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8609"/>
    </mc:Choice>
    <mc:Fallback xmlns="">
      <p:transition spd="slow" advTm="248609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C0934F-99C8-4E8D-9A58-89D534C1A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/>
          </a:bodyPr>
          <a:lstStyle/>
          <a:p>
            <a:br>
              <a:rPr lang="nl-NL" b="1" dirty="0"/>
            </a:br>
            <a:r>
              <a:rPr lang="nl-NL" b="1" dirty="0"/>
              <a:t>Publicatie en informatie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873713-88BA-4369-BD58-936350D52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Broens, M., m.m.v. Hulsebos, L. (2018). </a:t>
            </a:r>
            <a:r>
              <a:rPr lang="nl-NL" dirty="0" err="1"/>
              <a:t>Psysalons</a:t>
            </a:r>
            <a:r>
              <a:rPr lang="nl-NL" dirty="0"/>
              <a:t> in Brabant; </a:t>
            </a:r>
          </a:p>
          <a:p>
            <a:pPr marL="0" indent="0">
              <a:buNone/>
            </a:pPr>
            <a:r>
              <a:rPr lang="nl-NL" dirty="0"/>
              <a:t>van concept tot realisering april 2017 – juli 2018. </a:t>
            </a:r>
            <a:r>
              <a:rPr lang="nl-NL" dirty="0" err="1"/>
              <a:t>Uitg</a:t>
            </a:r>
            <a:r>
              <a:rPr lang="nl-NL" dirty="0"/>
              <a:t>. Trialoog.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 algn="r">
              <a:buNone/>
            </a:pPr>
            <a:endParaRPr lang="nl-NL" sz="1600" dirty="0"/>
          </a:p>
          <a:p>
            <a:pPr marL="0" indent="0" algn="r">
              <a:buNone/>
            </a:pPr>
            <a:endParaRPr lang="nl-NL" sz="1600" dirty="0"/>
          </a:p>
          <a:p>
            <a:pPr marL="0" indent="0" algn="r">
              <a:buNone/>
            </a:pPr>
            <a:r>
              <a:rPr lang="nl-NL" sz="1600" dirty="0"/>
              <a:t>Drs. (M.L.) Margreeth Broens,</a:t>
            </a:r>
          </a:p>
          <a:p>
            <a:pPr marL="0" indent="0" algn="r">
              <a:buNone/>
            </a:pPr>
            <a:r>
              <a:rPr lang="nl-NL" sz="1600" dirty="0"/>
              <a:t>advies en onderzoek sociaal domein</a:t>
            </a:r>
          </a:p>
          <a:p>
            <a:pPr marL="0" indent="0" algn="r">
              <a:buNone/>
            </a:pPr>
            <a:r>
              <a:rPr lang="nl-NL" sz="1600" dirty="0">
                <a:hlinkClick r:id="rId3"/>
              </a:rPr>
              <a:t>mlbroens@xs4all.nl</a:t>
            </a:r>
            <a:br>
              <a:rPr lang="nl-NL" sz="1600" dirty="0"/>
            </a:br>
            <a:r>
              <a:rPr lang="nl-NL" sz="1600" dirty="0"/>
              <a:t>06 – 38668257 / 040 – 2962556</a:t>
            </a:r>
            <a:r>
              <a:rPr lang="nl-NL" dirty="0"/>
              <a:t>  </a:t>
            </a:r>
          </a:p>
          <a:p>
            <a:pPr marL="514350" indent="-514350">
              <a:buAutoNum type="arabicPeriod"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F2F94C6-50F6-407B-A875-2DD534CE6C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16239" y="276345"/>
            <a:ext cx="994036" cy="785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04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8609"/>
    </mc:Choice>
    <mc:Fallback xmlns="">
      <p:transition spd="slow" advTm="24860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5A4F3B20-399F-43B4-B370-485CDF1B79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3050" y="342972"/>
            <a:ext cx="7219949" cy="1309617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D8F261CD-2339-452B-983C-E30CEF089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556" y="365125"/>
            <a:ext cx="8034413" cy="1309617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E5CECB62-EF36-4EE0-8849-87C58F5C4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514350" indent="-514350">
              <a:buAutoNum type="arabicPlain"/>
            </a:pPr>
            <a:endParaRPr lang="nl-NL" dirty="0"/>
          </a:p>
          <a:p>
            <a:pPr marL="457200" lvl="1" indent="0">
              <a:buNone/>
            </a:pPr>
            <a:r>
              <a:rPr lang="nl-NL" dirty="0"/>
              <a:t>1	Schets van het project</a:t>
            </a:r>
          </a:p>
          <a:p>
            <a:pPr marL="914400" lvl="1" indent="-457200">
              <a:buAutoNum type="arabicPlain" startAt="2"/>
            </a:pPr>
            <a:r>
              <a:rPr lang="nl-NL" dirty="0" err="1"/>
              <a:t>Psysalons</a:t>
            </a:r>
            <a:r>
              <a:rPr lang="nl-NL" dirty="0"/>
              <a:t>: plaatsbepaling </a:t>
            </a:r>
          </a:p>
          <a:p>
            <a:pPr marL="457200" lvl="1" indent="0">
              <a:buNone/>
            </a:pPr>
            <a:r>
              <a:rPr lang="nl-NL" dirty="0"/>
              <a:t>3	</a:t>
            </a:r>
            <a:r>
              <a:rPr lang="nl-NL" dirty="0" err="1"/>
              <a:t>Psysalons</a:t>
            </a:r>
            <a:r>
              <a:rPr lang="nl-NL" dirty="0"/>
              <a:t> als activiteit</a:t>
            </a:r>
          </a:p>
          <a:p>
            <a:pPr marL="914400" lvl="1" indent="-457200">
              <a:buAutoNum type="arabicPlain" startAt="4"/>
            </a:pPr>
            <a:r>
              <a:rPr lang="nl-NL" dirty="0" err="1"/>
              <a:t>Psysalons</a:t>
            </a:r>
            <a:r>
              <a:rPr lang="nl-NL" dirty="0"/>
              <a:t> in Noord-Brabant</a:t>
            </a:r>
          </a:p>
          <a:p>
            <a:pPr marL="914400" lvl="1" indent="-457200">
              <a:buAutoNum type="arabicPlain" startAt="4"/>
            </a:pPr>
            <a:r>
              <a:rPr lang="nl-NL" dirty="0" err="1"/>
              <a:t>Psysalons</a:t>
            </a:r>
            <a:r>
              <a:rPr lang="nl-NL" dirty="0"/>
              <a:t> waardering </a:t>
            </a:r>
          </a:p>
          <a:p>
            <a:pPr marL="457200" lvl="1" indent="0">
              <a:buNone/>
            </a:pPr>
            <a:r>
              <a:rPr lang="nl-NL" dirty="0"/>
              <a:t>6	Balans opmaken </a:t>
            </a:r>
          </a:p>
          <a:p>
            <a:pPr marL="457200" lvl="1" indent="0">
              <a:buNone/>
            </a:pPr>
            <a:r>
              <a:rPr lang="nl-NL" dirty="0"/>
              <a:t>7	Discussie</a:t>
            </a:r>
          </a:p>
          <a:p>
            <a:pPr marL="457200" lvl="1" indent="0">
              <a:buNone/>
            </a:pPr>
            <a:r>
              <a:rPr lang="nl-NL" dirty="0"/>
              <a:t>8	Publicatie en informatie</a:t>
            </a:r>
          </a:p>
          <a:p>
            <a:pPr marL="457200" lvl="1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85358B0-6279-4A06-99A8-55C889D3C1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18271" y="457200"/>
            <a:ext cx="1208673" cy="862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205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0373"/>
    </mc:Choice>
    <mc:Fallback xmlns="">
      <p:transition spd="slow" advTm="21037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AEED98B6-C9F4-4FBD-A219-492322614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9141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nl-NL" dirty="0"/>
            </a:br>
            <a:r>
              <a:rPr lang="nl-NL" b="1" dirty="0"/>
              <a:t>1</a:t>
            </a:r>
            <a:r>
              <a:rPr lang="nl-NL" dirty="0"/>
              <a:t>	</a:t>
            </a:r>
            <a:r>
              <a:rPr lang="nl-NL" b="1" dirty="0"/>
              <a:t>Schets </a:t>
            </a:r>
            <a:r>
              <a:rPr lang="nl-NL" dirty="0"/>
              <a:t> 									</a:t>
            </a:r>
            <a:br>
              <a:rPr lang="nl-NL" dirty="0"/>
            </a:br>
            <a:r>
              <a:rPr lang="nl-NL" dirty="0"/>
              <a:t>	</a:t>
            </a:r>
            <a:r>
              <a:rPr lang="nl-NL" b="1" dirty="0" err="1"/>
              <a:t>Psysalons</a:t>
            </a:r>
            <a:r>
              <a:rPr lang="nl-NL" b="1" dirty="0"/>
              <a:t> in Brabant april 2017 – juli 2018</a:t>
            </a:r>
            <a:br>
              <a:rPr lang="nl-NL" dirty="0"/>
            </a:br>
            <a:endParaRPr lang="nl-NL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39FCE38-D1C6-4E82-823E-4ABEA6661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3905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3200"/>
              <a:t>Provinciaal sociaal beleid transitie</a:t>
            </a:r>
          </a:p>
          <a:p>
            <a:pPr marL="0" indent="0">
              <a:buNone/>
            </a:pPr>
            <a:r>
              <a:rPr lang="nl-NL" sz="3200"/>
              <a:t>   -	verworvenheden provinciaal niveau </a:t>
            </a:r>
            <a:r>
              <a:rPr lang="nl-NL" sz="3200">
                <a:sym typeface="Wingdings" panose="05000000000000000000" pitchFamily="2" charset="2"/>
              </a:rPr>
              <a:t></a:t>
            </a:r>
            <a:r>
              <a:rPr lang="nl-NL" sz="3200"/>
              <a:t> lokaal </a:t>
            </a:r>
          </a:p>
          <a:p>
            <a:pPr marL="0" indent="0">
              <a:buNone/>
            </a:pPr>
            <a:r>
              <a:rPr lang="nl-NL" sz="3200"/>
              <a:t>   -	traditionele rechtspersonen </a:t>
            </a:r>
            <a:r>
              <a:rPr lang="nl-NL" sz="3200">
                <a:sym typeface="Wingdings" panose="05000000000000000000" pitchFamily="2" charset="2"/>
              </a:rPr>
              <a:t> </a:t>
            </a:r>
            <a:r>
              <a:rPr lang="nl-NL" sz="3200"/>
              <a:t>netwerken/initiatieven         	van onderop</a:t>
            </a:r>
          </a:p>
          <a:p>
            <a:pPr marL="0" indent="0">
              <a:buNone/>
            </a:pPr>
            <a:r>
              <a:rPr lang="nl-NL" sz="3200"/>
              <a:t>   -	lerende aanpak uitwisseling </a:t>
            </a:r>
            <a:r>
              <a:rPr lang="nl-NL" sz="3200" err="1"/>
              <a:t>ivm</a:t>
            </a:r>
            <a:r>
              <a:rPr lang="nl-NL" sz="3200"/>
              <a:t> volhoudbaarheid, voor 	duurzame burgerinitiatieven </a:t>
            </a:r>
          </a:p>
          <a:p>
            <a:pPr marL="0" indent="0">
              <a:buNone/>
            </a:pPr>
            <a:r>
              <a:rPr lang="nl-NL" sz="3200"/>
              <a:t>   -	rol Zet en onderzoeker/adviseur</a:t>
            </a:r>
          </a:p>
          <a:p>
            <a:endParaRPr lang="nl-NL" sz="320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CBBDB4FE-8F87-48A7-A0E3-7F7FCF5997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3054" y="457200"/>
            <a:ext cx="1103843" cy="871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65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180"/>
    </mc:Choice>
    <mc:Fallback xmlns="">
      <p:transition spd="slow" advTm="8118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AEED98B6-C9F4-4FBD-A219-492322614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9141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nl-NL" dirty="0"/>
            </a:br>
            <a:r>
              <a:rPr lang="nl-NL" b="1" dirty="0"/>
              <a:t>1</a:t>
            </a:r>
            <a:r>
              <a:rPr lang="nl-NL" dirty="0"/>
              <a:t>	</a:t>
            </a:r>
            <a:r>
              <a:rPr lang="nl-NL" b="1" dirty="0"/>
              <a:t>Schets (2)</a:t>
            </a:r>
            <a:r>
              <a:rPr lang="nl-NL" dirty="0"/>
              <a:t> </a:t>
            </a:r>
            <a:br>
              <a:rPr lang="nl-NL" dirty="0"/>
            </a:br>
            <a:r>
              <a:rPr lang="nl-NL" dirty="0"/>
              <a:t>	</a:t>
            </a:r>
            <a:r>
              <a:rPr lang="nl-NL" b="1" dirty="0" err="1"/>
              <a:t>Psysalons</a:t>
            </a:r>
            <a:r>
              <a:rPr lang="nl-NL" b="1" dirty="0"/>
              <a:t> in Brabant april 2017 – juli 2018</a:t>
            </a:r>
            <a:br>
              <a:rPr lang="nl-NL" dirty="0"/>
            </a:br>
            <a:endParaRPr lang="nl-NL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39FCE38-D1C6-4E82-823E-4ABEA6661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3905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3200" dirty="0" err="1"/>
              <a:t>Psysalon</a:t>
            </a:r>
            <a:endParaRPr lang="nl-NL" sz="3200" dirty="0"/>
          </a:p>
          <a:p>
            <a:pPr lvl="1">
              <a:buFontTx/>
              <a:buChar char="-"/>
            </a:pPr>
            <a:r>
              <a:rPr lang="nl-NL" sz="3000" dirty="0"/>
              <a:t>de activiteit: vorm &amp; inhoud, in de context van het gebied-bewoners</a:t>
            </a:r>
          </a:p>
          <a:p>
            <a:pPr lvl="1">
              <a:buFontTx/>
              <a:buChar char="-"/>
            </a:pPr>
            <a:r>
              <a:rPr lang="nl-NL" sz="3000" dirty="0"/>
              <a:t>aandacht voor het organiseren</a:t>
            </a:r>
          </a:p>
          <a:p>
            <a:pPr lvl="1">
              <a:buFontTx/>
              <a:buChar char="-"/>
            </a:pPr>
            <a:r>
              <a:rPr lang="nl-NL" sz="3000" dirty="0"/>
              <a:t>evaluatie en verantwoording aan provincie</a:t>
            </a:r>
          </a:p>
          <a:p>
            <a:pPr marL="457200" lvl="1" indent="0">
              <a:buNone/>
            </a:pPr>
            <a:endParaRPr lang="nl-NL" sz="3000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sz="3200" dirty="0"/>
              <a:t>Gegevens:</a:t>
            </a:r>
          </a:p>
          <a:p>
            <a:pPr marL="0" indent="0">
              <a:buNone/>
            </a:pPr>
            <a:r>
              <a:rPr lang="nl-NL" sz="3200" dirty="0"/>
              <a:t>     -  totaalscores van evaluatieformulieren deelnemers aan de </a:t>
            </a:r>
            <a:r>
              <a:rPr lang="nl-NL" sz="3200" dirty="0" err="1"/>
              <a:t>psysalons</a:t>
            </a:r>
            <a:r>
              <a:rPr lang="nl-NL" sz="3200" dirty="0"/>
              <a:t>            	ervaringen deelnemers en begeleiders/organisatoren; </a:t>
            </a:r>
          </a:p>
          <a:p>
            <a:pPr marL="0" indent="0">
              <a:buNone/>
            </a:pPr>
            <a:r>
              <a:rPr lang="nl-NL" sz="3200" dirty="0"/>
              <a:t>     -  inventarisatie digitaal overige </a:t>
            </a:r>
            <a:r>
              <a:rPr lang="nl-NL" sz="3200" dirty="0" err="1"/>
              <a:t>psysalons</a:t>
            </a:r>
            <a:r>
              <a:rPr lang="nl-NL" sz="3200" dirty="0"/>
              <a:t> in Brabant </a:t>
            </a:r>
            <a:r>
              <a:rPr lang="nl-NL" sz="3200" dirty="0" err="1"/>
              <a:t>tbv</a:t>
            </a:r>
            <a:r>
              <a:rPr lang="nl-NL" sz="3200" dirty="0"/>
              <a:t> overzicht;</a:t>
            </a:r>
          </a:p>
          <a:p>
            <a:pPr marL="0" indent="0">
              <a:buNone/>
            </a:pPr>
            <a:r>
              <a:rPr lang="nl-NL" sz="3200" dirty="0"/>
              <a:t>     -  literatuur, waaronder Draaiboek </a:t>
            </a:r>
            <a:r>
              <a:rPr lang="nl-NL" sz="3200" dirty="0" err="1"/>
              <a:t>psysalon</a:t>
            </a:r>
            <a:r>
              <a:rPr lang="nl-NL" sz="3200" dirty="0"/>
              <a:t> (2017) Ypsilon; Brummel 	(2017) Sociale verbinding in de wijk (context bewoners; 	</a:t>
            </a:r>
            <a:r>
              <a:rPr lang="nl-NL" sz="3200" dirty="0" err="1"/>
              <a:t>capability</a:t>
            </a:r>
            <a:r>
              <a:rPr lang="nl-NL" sz="3200" dirty="0"/>
              <a:t> benadering).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CF752DF9-D1FA-48F5-BAD6-B8E2B9356D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3681" y="391212"/>
            <a:ext cx="1008376" cy="796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730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180"/>
    </mc:Choice>
    <mc:Fallback xmlns="">
      <p:transition spd="slow" advTm="8118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AEED98B6-C9F4-4FBD-A219-492322614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9141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nl-NL" dirty="0"/>
            </a:br>
            <a:r>
              <a:rPr lang="nl-NL" b="1" dirty="0"/>
              <a:t>1</a:t>
            </a:r>
            <a:r>
              <a:rPr lang="nl-NL" dirty="0"/>
              <a:t>	</a:t>
            </a:r>
            <a:r>
              <a:rPr lang="nl-NL" b="1" dirty="0"/>
              <a:t>Schets (3)</a:t>
            </a:r>
            <a:r>
              <a:rPr lang="nl-NL" dirty="0"/>
              <a:t> 								</a:t>
            </a:r>
            <a:br>
              <a:rPr lang="nl-NL" dirty="0"/>
            </a:br>
            <a:r>
              <a:rPr lang="nl-NL" dirty="0"/>
              <a:t>	</a:t>
            </a:r>
            <a:r>
              <a:rPr lang="nl-NL" b="1" dirty="0" err="1"/>
              <a:t>Psysalons</a:t>
            </a:r>
            <a:r>
              <a:rPr lang="nl-NL" b="1" dirty="0"/>
              <a:t> in Brabant april 2017 – juli 2018</a:t>
            </a:r>
            <a:br>
              <a:rPr lang="nl-NL" dirty="0"/>
            </a:br>
            <a:endParaRPr lang="nl-NL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39FCE38-D1C6-4E82-823E-4ABEA6661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3905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3200" err="1"/>
              <a:t>Psysalon</a:t>
            </a:r>
            <a:r>
              <a:rPr lang="nl-NL" sz="3200"/>
              <a:t> uitwerken en vastleggen concept en praktijk: waarom?  </a:t>
            </a:r>
          </a:p>
          <a:p>
            <a:pPr lvl="1">
              <a:buFontTx/>
              <a:buChar char="-"/>
            </a:pPr>
            <a:r>
              <a:rPr lang="nl-NL" sz="3000"/>
              <a:t>niemand buiten direct betrokkenen is op de hoogte </a:t>
            </a:r>
          </a:p>
          <a:p>
            <a:pPr marL="457200" lvl="1" indent="0">
              <a:buNone/>
            </a:pPr>
            <a:r>
              <a:rPr lang="nl-NL" sz="3000"/>
              <a:t>-  initiatief Ypsilon landelijk: niets te vinden op de website   behalve dat ze succesvol zijn </a:t>
            </a:r>
          </a:p>
          <a:p>
            <a:pPr lvl="1">
              <a:buFontTx/>
              <a:buChar char="-"/>
            </a:pPr>
            <a:r>
              <a:rPr lang="nl-NL" sz="3000"/>
              <a:t>enthousiasme deelnemers </a:t>
            </a:r>
            <a:r>
              <a:rPr lang="nl-NL" sz="3000">
                <a:sym typeface="Wingdings" panose="05000000000000000000" pitchFamily="2" charset="2"/>
              </a:rPr>
              <a:t> motiveert organisatoren </a:t>
            </a:r>
          </a:p>
          <a:p>
            <a:pPr lvl="1">
              <a:buFontTx/>
              <a:buChar char="-"/>
            </a:pPr>
            <a:r>
              <a:rPr lang="nl-NL" sz="3000"/>
              <a:t>bagage voor trekkers: doorgaan en uitbreiden</a:t>
            </a:r>
          </a:p>
          <a:p>
            <a:pPr lvl="1">
              <a:buFontTx/>
              <a:buChar char="-"/>
            </a:pPr>
            <a:r>
              <a:rPr lang="nl-NL" sz="3000"/>
              <a:t>info voor bestaande samenwerkingspartners: intersectoraal</a:t>
            </a:r>
          </a:p>
          <a:p>
            <a:pPr lvl="1">
              <a:buFontTx/>
              <a:buChar char="-"/>
            </a:pPr>
            <a:r>
              <a:rPr lang="nl-NL" sz="3000"/>
              <a:t>info voor uitbreiding samenwerking: verbinding met de wijk</a:t>
            </a:r>
          </a:p>
          <a:p>
            <a:pPr marL="457200" lvl="1" indent="0">
              <a:buNone/>
            </a:pPr>
            <a:endParaRPr lang="nl-NL" sz="3000"/>
          </a:p>
          <a:p>
            <a:pPr marL="457200" lvl="1" indent="0">
              <a:buNone/>
            </a:pPr>
            <a:endParaRPr lang="nl-NL" sz="300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2CF4873-0DFD-40C2-9472-13559F2977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0593" y="485482"/>
            <a:ext cx="1170363" cy="84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647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180"/>
    </mc:Choice>
    <mc:Fallback xmlns="">
      <p:transition spd="slow" advTm="8118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B168E7-12FE-49C2-853D-10DAB39BC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2	</a:t>
            </a:r>
            <a:r>
              <a:rPr lang="nl-NL" b="1" dirty="0" err="1"/>
              <a:t>Psysalons</a:t>
            </a:r>
            <a:r>
              <a:rPr lang="nl-NL" b="1" dirty="0"/>
              <a:t>: plaatsbepaling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B34A1D-0500-4A6D-99DC-132C28059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err="1"/>
              <a:t>Psysalons</a:t>
            </a:r>
            <a:r>
              <a:rPr lang="nl-NL"/>
              <a:t>: in kader ontwikkelingen gezondheid en psychische aandoeningen in deze tijd; niet medicaliseren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/>
              <a:t>Positieve gezondheid en herstellen in plaats van genezen van kwalen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/>
              <a:t>Domeinen (3) van herstel (</a:t>
            </a:r>
            <a:r>
              <a:rPr lang="nl-NL" err="1"/>
              <a:t>Delespaul</a:t>
            </a:r>
            <a:r>
              <a:rPr lang="nl-NL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/>
              <a:t>Geïntegreerd in plaats van opeenvolgend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/>
              <a:t>Cliënt leidend en niet aanbod/instelling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err="1"/>
              <a:t>Psysalons</a:t>
            </a:r>
            <a:r>
              <a:rPr lang="nl-NL"/>
              <a:t> zijn voor cliënt én mantelzorger </a:t>
            </a:r>
            <a:r>
              <a:rPr lang="nl-NL">
                <a:sym typeface="Wingdings" panose="05000000000000000000" pitchFamily="2" charset="2"/>
              </a:rPr>
              <a:t></a:t>
            </a:r>
            <a:r>
              <a:rPr lang="nl-NL"/>
              <a:t> verschillende organisaties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/>
              <a:t>Samenwerking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/>
              <a:t>Centrum voor zelfregie (herstel), met </a:t>
            </a:r>
            <a:r>
              <a:rPr lang="nl-NL" err="1"/>
              <a:t>psysalons</a:t>
            </a:r>
            <a:r>
              <a:rPr lang="nl-NL"/>
              <a:t> als activiteit: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/>
              <a:t>Herstel fase 4 en 5 (Jim van Os): 4. vallen en opstaan; 5. verder gaan met je leven. Voor cliënten én mantelzorgers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nl-NL"/>
          </a:p>
          <a:p>
            <a:pPr marL="457200" lvl="1" indent="0">
              <a:buNone/>
            </a:pPr>
            <a:endParaRPr lang="nl-NL"/>
          </a:p>
          <a:p>
            <a:pPr lvl="1">
              <a:buFont typeface="Wingdings" panose="05000000000000000000" pitchFamily="2" charset="2"/>
              <a:buChar char="§"/>
            </a:pPr>
            <a:endParaRPr lang="nl-NL"/>
          </a:p>
          <a:p>
            <a:pPr lvl="1"/>
            <a:endParaRPr lang="nl-NL"/>
          </a:p>
          <a:p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E0A8AE6-AA13-45E2-B384-D44B51FC2B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8786" y="476054"/>
            <a:ext cx="1103844" cy="871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830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9404"/>
    </mc:Choice>
    <mc:Fallback xmlns="">
      <p:transition spd="slow" advTm="339404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81E72244-436A-461D-B1E9-8370D74731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3867" y="732243"/>
            <a:ext cx="7158355" cy="5571067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50925063-F02D-4532-A933-1F612E3E08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4636" y="362932"/>
            <a:ext cx="1151578" cy="909687"/>
          </a:xfrm>
          <a:prstGeom prst="rect">
            <a:avLst/>
          </a:prstGeom>
        </p:spPr>
      </p:pic>
      <p:sp>
        <p:nvSpPr>
          <p:cNvPr id="8" name="Titel 7">
            <a:extLst>
              <a:ext uri="{FF2B5EF4-FFF2-40B4-BE49-F238E27FC236}">
                <a16:creationId xmlns:a16="http://schemas.microsoft.com/office/drawing/2014/main" id="{C74F2D1C-E0B7-4F10-9884-17F8F0CD7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2400" b="1" dirty="0"/>
              <a:t>Huidige, nog </a:t>
            </a:r>
            <a:br>
              <a:rPr lang="nl-NL" sz="2400" b="1" dirty="0"/>
            </a:br>
            <a:r>
              <a:rPr lang="nl-NL" sz="2400" b="1" dirty="0"/>
              <a:t>verkokerde, i.t.t.</a:t>
            </a:r>
            <a:br>
              <a:rPr lang="nl-NL" sz="2400" b="1" dirty="0"/>
            </a:br>
            <a:r>
              <a:rPr lang="nl-NL" sz="2400" b="1" dirty="0"/>
              <a:t>nieuwe integrale </a:t>
            </a:r>
            <a:br>
              <a:rPr lang="nl-NL" sz="2400" b="1" dirty="0"/>
            </a:br>
            <a:r>
              <a:rPr lang="nl-NL" sz="2400" b="1" dirty="0"/>
              <a:t>samenwerking</a:t>
            </a:r>
          </a:p>
        </p:txBody>
      </p:sp>
    </p:spTree>
    <p:extLst>
      <p:ext uri="{BB962C8B-B14F-4D97-AF65-F5344CB8AC3E}">
        <p14:creationId xmlns:p14="http://schemas.microsoft.com/office/powerpoint/2010/main" val="4128108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947"/>
    </mc:Choice>
    <mc:Fallback xmlns="">
      <p:transition spd="slow" advTm="72947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A4B7F7-2467-4560-9D0B-DB6BC8B55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3	</a:t>
            </a:r>
            <a:r>
              <a:rPr lang="nl-NL" b="1" dirty="0" err="1"/>
              <a:t>Psysalons</a:t>
            </a:r>
            <a:r>
              <a:rPr lang="nl-NL" b="1" dirty="0"/>
              <a:t> als activiteit (1)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99DCB67-2CBB-4365-A85E-F700494DA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Doelen </a:t>
            </a:r>
          </a:p>
          <a:p>
            <a:pPr marL="0" indent="0">
              <a:buNone/>
            </a:pPr>
            <a:r>
              <a:rPr lang="nl-NL" dirty="0"/>
              <a:t>    -	Direct doel: ontmoeten en verbinden</a:t>
            </a:r>
          </a:p>
          <a:p>
            <a:pPr marL="0" indent="0">
              <a:buNone/>
            </a:pPr>
            <a:r>
              <a:rPr lang="nl-NL" dirty="0"/>
              <a:t>    -      Verder liggend doel: activeren nieuwe mensen om zich in te 	zetten </a:t>
            </a:r>
          </a:p>
          <a:p>
            <a:pPr marL="0" indent="0">
              <a:buNone/>
            </a:pPr>
            <a:r>
              <a:rPr lang="nl-NL" dirty="0"/>
              <a:t>    -      Doel: bevorderen samenwerking tussen organisaties – verbreding</a:t>
            </a:r>
          </a:p>
          <a:p>
            <a:pPr marL="0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Voor wie: cliënt en mantelzorger </a:t>
            </a:r>
          </a:p>
          <a:p>
            <a:pPr marL="0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 Ontmoeten en verbinden: tussen deelnemers onderling én bewoners in      gebied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A9643A5-7D9C-45D2-BB6B-3D008DC980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7163" y="466629"/>
            <a:ext cx="1020308" cy="805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375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4722"/>
    </mc:Choice>
    <mc:Fallback xmlns="">
      <p:transition spd="slow" advTm="194722"/>
    </mc:Fallback>
  </mc:AlternateContent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741</Words>
  <Application>Microsoft Macintosh PowerPoint</Application>
  <PresentationFormat>Breedbeeld</PresentationFormat>
  <Paragraphs>193</Paragraphs>
  <Slides>23</Slides>
  <Notes>23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Wingdings</vt:lpstr>
      <vt:lpstr>Kantoorthema</vt:lpstr>
      <vt:lpstr>PowerPoint-presentatie</vt:lpstr>
      <vt:lpstr>PowerPoint-presentatie</vt:lpstr>
      <vt:lpstr>PowerPoint-presentatie</vt:lpstr>
      <vt:lpstr> 1 Schets             Psysalons in Brabant april 2017 – juli 2018 </vt:lpstr>
      <vt:lpstr> 1 Schets (2)   Psysalons in Brabant april 2017 – juli 2018 </vt:lpstr>
      <vt:lpstr> 1 Schets (3)           Psysalons in Brabant april 2017 – juli 2018 </vt:lpstr>
      <vt:lpstr>2 Psysalons: plaatsbepaling</vt:lpstr>
      <vt:lpstr>Huidige, nog  verkokerde, i.t.t. nieuwe integrale  samenwerking</vt:lpstr>
      <vt:lpstr>3 Psysalons als activiteit (1)</vt:lpstr>
      <vt:lpstr>3 Psysalons als activiteit (2)</vt:lpstr>
      <vt:lpstr>3 Psysalons als activiteit (3)</vt:lpstr>
      <vt:lpstr>3   Psysalons -       het organiseren:</vt:lpstr>
      <vt:lpstr>5    Overzicht psysalons in Noord-Brabant april 2017 – juli 2018</vt:lpstr>
      <vt:lpstr>4 Psysalons april 2017 – juli 2018; toelichting</vt:lpstr>
      <vt:lpstr>Aantallen</vt:lpstr>
      <vt:lpstr>5 Psysalons waardering algemeen</vt:lpstr>
      <vt:lpstr>5 Psysalons waardering onderdelen (1)</vt:lpstr>
      <vt:lpstr>5 Psysalons waardering onderdelen(2)</vt:lpstr>
      <vt:lpstr>6 Balans opmaken (1) </vt:lpstr>
      <vt:lpstr>6 Balans opmaken (2)</vt:lpstr>
      <vt:lpstr>7 Discussie</vt:lpstr>
      <vt:lpstr> 7  Bijdragen door gemeenten en hun    maatschappelijke organisaties: uitwerking (5) </vt:lpstr>
      <vt:lpstr> Publicatie en informatie </vt:lpstr>
    </vt:vector>
  </TitlesOfParts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Margreeth Broens</dc:creator>
  <cp:lastModifiedBy>Cor van Dijkum</cp:lastModifiedBy>
  <cp:revision>6</cp:revision>
  <cp:lastPrinted>2019-01-31T09:32:53Z</cp:lastPrinted>
  <dcterms:created xsi:type="dcterms:W3CDTF">2018-10-28T20:42:20Z</dcterms:created>
  <dcterms:modified xsi:type="dcterms:W3CDTF">2019-03-05T17:19:08Z</dcterms:modified>
</cp:coreProperties>
</file>